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  <p:sldMasterId id="2147483687" r:id="rId4"/>
  </p:sldMasterIdLst>
  <p:notesMasterIdLst>
    <p:notesMasterId r:id="rId16"/>
  </p:notesMasterIdLst>
  <p:sldIdLst>
    <p:sldId id="256" r:id="rId5"/>
    <p:sldId id="257" r:id="rId6"/>
    <p:sldId id="258" r:id="rId7"/>
    <p:sldId id="259" r:id="rId8"/>
    <p:sldId id="260" r:id="rId9"/>
    <p:sldId id="266" r:id="rId10"/>
    <p:sldId id="263" r:id="rId11"/>
    <p:sldId id="264" r:id="rId12"/>
    <p:sldId id="265" r:id="rId13"/>
    <p:sldId id="261" r:id="rId14"/>
    <p:sldId id="262" r:id="rId15"/>
  </p:sldIdLst>
  <p:sldSz cx="10080625" cy="567055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9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6C8855-387F-426A-9700-062DDEE28436}" type="datetimeFigureOut">
              <a:rPr lang="en-US" smtClean="0"/>
              <a:t>2/6/2023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69950" y="1257300"/>
            <a:ext cx="6032500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C35DEE-F179-4B95-B07E-8DF235DE0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46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C35DEE-F179-4B95-B07E-8DF235DE0DE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124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8" name="PlaceHolder 6"/>
          <p:cNvSpPr>
            <a:spLocks noGrp="1"/>
          </p:cNvSpPr>
          <p:nvPr>
            <p:ph type="body"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9" name="PlaceHolder 7"/>
          <p:cNvSpPr>
            <a:spLocks noGrp="1"/>
          </p:cNvSpPr>
          <p:nvPr>
            <p:ph type="body"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79640" cy="7508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79640" cy="7508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8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9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17" name="PlaceHolder 5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0" name="PlaceHolder 3"/>
          <p:cNvSpPr>
            <a:spLocks noGrp="1"/>
          </p:cNvSpPr>
          <p:nvPr>
            <p:ph type="body"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1" name="PlaceHolder 4"/>
          <p:cNvSpPr>
            <a:spLocks noGrp="1"/>
          </p:cNvSpPr>
          <p:nvPr>
            <p:ph type="body"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2" name="PlaceHolder 5"/>
          <p:cNvSpPr>
            <a:spLocks noGrp="1"/>
          </p:cNvSpPr>
          <p:nvPr>
            <p:ph type="body"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3" name="PlaceHolder 6"/>
          <p:cNvSpPr>
            <a:spLocks noGrp="1"/>
          </p:cNvSpPr>
          <p:nvPr>
            <p:ph type="body"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24" name="PlaceHolder 7"/>
          <p:cNvSpPr>
            <a:spLocks noGrp="1"/>
          </p:cNvSpPr>
          <p:nvPr>
            <p:ph type="body"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 type="subTitle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79640" cy="7508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0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1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4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5" name="PlaceHolder 4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8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9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1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2" name="PlaceHolder 3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6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7" name="PlaceHolder 5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59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0" name="PlaceHolder 3"/>
          <p:cNvSpPr>
            <a:spLocks noGrp="1"/>
          </p:cNvSpPr>
          <p:nvPr>
            <p:ph type="body"/>
          </p:nvPr>
        </p:nvSpPr>
        <p:spPr>
          <a:xfrm>
            <a:off x="555012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1" name="PlaceHolder 4"/>
          <p:cNvSpPr>
            <a:spLocks noGrp="1"/>
          </p:cNvSpPr>
          <p:nvPr>
            <p:ph type="body"/>
          </p:nvPr>
        </p:nvSpPr>
        <p:spPr>
          <a:xfrm>
            <a:off x="7680240" y="324000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2" name="PlaceHolder 5"/>
          <p:cNvSpPr>
            <a:spLocks noGrp="1"/>
          </p:cNvSpPr>
          <p:nvPr>
            <p:ph type="body"/>
          </p:nvPr>
        </p:nvSpPr>
        <p:spPr>
          <a:xfrm>
            <a:off x="342000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3" name="PlaceHolder 6"/>
          <p:cNvSpPr>
            <a:spLocks noGrp="1"/>
          </p:cNvSpPr>
          <p:nvPr>
            <p:ph type="body"/>
          </p:nvPr>
        </p:nvSpPr>
        <p:spPr>
          <a:xfrm>
            <a:off x="555012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4" name="PlaceHolder 7"/>
          <p:cNvSpPr>
            <a:spLocks noGrp="1"/>
          </p:cNvSpPr>
          <p:nvPr>
            <p:ph type="body"/>
          </p:nvPr>
        </p:nvSpPr>
        <p:spPr>
          <a:xfrm>
            <a:off x="7680240" y="4086360"/>
            <a:ext cx="20282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2700000" y="1485000"/>
            <a:ext cx="4679640" cy="75088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16196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6648120" y="408636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4040" cy="772560"/>
          </a:xfrm>
          <a:prstGeom prst="rect">
            <a:avLst/>
          </a:prstGeom>
        </p:spPr>
        <p:txBody>
          <a:bodyPr lIns="0" tIns="0" rIns="0" bIns="0">
            <a:normAutofit fontScale="78000"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3420000" y="4086360"/>
            <a:ext cx="6299640" cy="772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0079640" cy="5669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Rectangle 4"/>
          <p:cNvSpPr/>
          <p:nvPr/>
        </p:nvSpPr>
        <p:spPr>
          <a:xfrm>
            <a:off x="0" y="0"/>
            <a:ext cx="10079640" cy="3779640"/>
          </a:xfrm>
          <a:prstGeom prst="rect">
            <a:avLst/>
          </a:prstGeom>
          <a:solidFill>
            <a:srgbClr val="1ABC9C"/>
          </a:solidFill>
          <a:ln w="10800">
            <a:solidFill>
              <a:srgbClr val="1ABC9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0" y="5400000"/>
            <a:ext cx="10079640" cy="269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" name="Rectangle 40"/>
          <p:cNvSpPr/>
          <p:nvPr/>
        </p:nvSpPr>
        <p:spPr>
          <a:xfrm>
            <a:off x="0" y="0"/>
            <a:ext cx="10079640" cy="1214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" name="Oval 41"/>
          <p:cNvSpPr/>
          <p:nvPr/>
        </p:nvSpPr>
        <p:spPr>
          <a:xfrm>
            <a:off x="9315000" y="5175000"/>
            <a:ext cx="449640" cy="449640"/>
          </a:xfrm>
          <a:prstGeom prst="ellipse">
            <a:avLst/>
          </a:prstGeom>
          <a:solidFill>
            <a:srgbClr val="1ABC9C"/>
          </a:solidFill>
          <a:ln w="10800">
            <a:solidFill>
              <a:srgbClr val="1ABC9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" name="Rectangle 42"/>
          <p:cNvSpPr/>
          <p:nvPr/>
        </p:nvSpPr>
        <p:spPr>
          <a:xfrm>
            <a:off x="9180000" y="5130000"/>
            <a:ext cx="719640" cy="539640"/>
          </a:xfrm>
          <a:prstGeom prst="rect">
            <a:avLst/>
          </a:prstGeom>
          <a:noFill/>
          <a:ln w="72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fld id="{277815DE-F255-41A1-AF93-ABD79B993638}" type="slidenum">
              <a:rPr lang="en-US" sz="1800" b="1" strike="noStrike" spc="-1">
                <a:solidFill>
                  <a:srgbClr val="FFFFFF"/>
                </a:solidFill>
                <a:latin typeface="Source Sans Pro Black"/>
              </a:rPr>
              <a:t>‹#›</a:t>
            </a:fld>
            <a:endParaRPr lang="en-US" sz="1800" b="0" strike="noStrike" spc="-1">
              <a:latin typeface="Arial"/>
            </a:endParaRPr>
          </a:p>
        </p:txBody>
      </p: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>
            <a:normAutofit fontScale="61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81"/>
          <p:cNvSpPr/>
          <p:nvPr/>
        </p:nvSpPr>
        <p:spPr>
          <a:xfrm>
            <a:off x="0" y="5400000"/>
            <a:ext cx="10079640" cy="269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3" name="Rectangle 82"/>
          <p:cNvSpPr/>
          <p:nvPr/>
        </p:nvSpPr>
        <p:spPr>
          <a:xfrm>
            <a:off x="0" y="0"/>
            <a:ext cx="10079640" cy="1214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4" name="Oval 83"/>
          <p:cNvSpPr/>
          <p:nvPr/>
        </p:nvSpPr>
        <p:spPr>
          <a:xfrm>
            <a:off x="9315000" y="5175000"/>
            <a:ext cx="449640" cy="449640"/>
          </a:xfrm>
          <a:prstGeom prst="ellipse">
            <a:avLst/>
          </a:prstGeom>
          <a:solidFill>
            <a:srgbClr val="1ABC9C"/>
          </a:solidFill>
          <a:ln w="10800">
            <a:solidFill>
              <a:srgbClr val="1ABC9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5" name="Rectangle 84"/>
          <p:cNvSpPr/>
          <p:nvPr/>
        </p:nvSpPr>
        <p:spPr>
          <a:xfrm>
            <a:off x="9180000" y="5130000"/>
            <a:ext cx="719640" cy="539640"/>
          </a:xfrm>
          <a:prstGeom prst="rect">
            <a:avLst/>
          </a:prstGeom>
          <a:noFill/>
          <a:ln w="720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fld id="{8CEB69AA-712E-4C3B-87F2-DBFE2CA0D48B}" type="slidenum">
              <a:rPr lang="en-US" sz="1800" b="1" strike="noStrike" spc="-1">
                <a:solidFill>
                  <a:srgbClr val="FFFFFF"/>
                </a:solidFill>
                <a:latin typeface="Source Sans Pro Black"/>
              </a:rPr>
              <a:t>‹#›</a:t>
            </a:fld>
            <a:endParaRPr lang="en-US" sz="1800" b="0" strike="noStrike" spc="-1">
              <a:latin typeface="Arial"/>
            </a:endParaRPr>
          </a:p>
        </p:txBody>
      </p:sp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87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3073680" cy="1619640"/>
          </a:xfrm>
          <a:prstGeom prst="rect">
            <a:avLst/>
          </a:prstGeom>
        </p:spPr>
        <p:txBody>
          <a:bodyPr lIns="0" tIns="0" rIns="0" bIns="0">
            <a:normAutofit fontScale="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  <p:sp>
        <p:nvSpPr>
          <p:cNvPr id="88" name="PlaceHolder 3"/>
          <p:cNvSpPr>
            <a:spLocks noGrp="1"/>
          </p:cNvSpPr>
          <p:nvPr>
            <p:ph type="body"/>
          </p:nvPr>
        </p:nvSpPr>
        <p:spPr>
          <a:xfrm>
            <a:off x="6648120" y="3240000"/>
            <a:ext cx="3073680" cy="1619640"/>
          </a:xfrm>
          <a:prstGeom prst="rect">
            <a:avLst/>
          </a:prstGeom>
        </p:spPr>
        <p:txBody>
          <a:bodyPr lIns="0" tIns="0" rIns="0" bIns="0">
            <a:normAutofit fontScale="6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Rectangle 124"/>
          <p:cNvSpPr/>
          <p:nvPr/>
        </p:nvSpPr>
        <p:spPr>
          <a:xfrm>
            <a:off x="0" y="0"/>
            <a:ext cx="10079640" cy="5669640"/>
          </a:xfrm>
          <a:prstGeom prst="rect">
            <a:avLst/>
          </a:prstGeom>
          <a:solidFill>
            <a:srgbClr val="2C3E50"/>
          </a:solidFill>
          <a:ln w="1080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6" name="Speech Bubble: Rectangle 125"/>
          <p:cNvSpPr/>
          <p:nvPr/>
        </p:nvSpPr>
        <p:spPr>
          <a:xfrm>
            <a:off x="2520000" y="1350000"/>
            <a:ext cx="5039640" cy="1889640"/>
          </a:xfrm>
          <a:prstGeom prst="wedgeRectCallout">
            <a:avLst>
              <a:gd name="adj1" fmla="val -34032"/>
              <a:gd name="adj2" fmla="val 132916"/>
            </a:avLst>
          </a:prstGeom>
          <a:solidFill>
            <a:srgbClr val="FFFFFF"/>
          </a:solidFill>
          <a:ln w="72000">
            <a:solidFill>
              <a:srgbClr val="1ABC9C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2700000" y="1485000"/>
            <a:ext cx="4679640" cy="1619640"/>
          </a:xfrm>
          <a:prstGeom prst="rect">
            <a:avLst/>
          </a:prstGeom>
        </p:spPr>
        <p:txBody>
          <a:bodyPr lIns="0" tIns="0" rIns="0" bIns="0" anchor="ctr" anchorCtr="1">
            <a:noAutofit/>
          </a:bodyPr>
          <a:lstStyle/>
          <a:p>
            <a:r>
              <a:rPr lang="en-US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3420000" y="3240000"/>
            <a:ext cx="6299640" cy="1619640"/>
          </a:xfrm>
          <a:prstGeom prst="rect">
            <a:avLst/>
          </a:prstGeom>
        </p:spPr>
        <p:txBody>
          <a:bodyPr lIns="0" tIns="0" rIns="0" bIns="0">
            <a:normAutofit fontScale="61000"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18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18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akrherz@iastate.edu" TargetMode="Externa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Rectangle 164"/>
          <p:cNvSpPr/>
          <p:nvPr/>
        </p:nvSpPr>
        <p:spPr>
          <a:xfrm>
            <a:off x="360000" y="283500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Iowa Environmental </a:t>
            </a:r>
            <a:r>
              <a:rPr lang="en-US" sz="2700" b="1" strike="noStrike" spc="-1" dirty="0" err="1">
                <a:solidFill>
                  <a:srgbClr val="FFFFFF"/>
                </a:solidFill>
                <a:latin typeface="Source Sans Pro Black"/>
              </a:rPr>
              <a:t>Mesonet</a:t>
            </a: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 Tools</a:t>
            </a:r>
            <a:endParaRPr lang="en-US" sz="2700" b="0" strike="noStrike" spc="-1" dirty="0">
              <a:latin typeface="Arial"/>
            </a:endParaRPr>
          </a:p>
        </p:txBody>
      </p:sp>
      <p:sp>
        <p:nvSpPr>
          <p:cNvPr id="166" name="Rectangle 165"/>
          <p:cNvSpPr/>
          <p:nvPr/>
        </p:nvSpPr>
        <p:spPr>
          <a:xfrm>
            <a:off x="360000" y="3915000"/>
            <a:ext cx="9359640" cy="1484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200" b="0" strike="noStrike" spc="-1" dirty="0">
                <a:solidFill>
                  <a:srgbClr val="FFFFFF"/>
                </a:solidFill>
                <a:latin typeface="Source Sans Pro"/>
              </a:rPr>
              <a:t>CR Observation Services Conference</a:t>
            </a:r>
            <a:endParaRPr lang="en-US" sz="22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n-US" sz="2200" spc="-1" dirty="0">
                <a:solidFill>
                  <a:srgbClr val="FFFFFF"/>
                </a:solidFill>
                <a:latin typeface="Source Sans Pro"/>
              </a:rPr>
              <a:t>7 Feb</a:t>
            </a:r>
            <a:r>
              <a:rPr lang="en-US" sz="2200" b="0" strike="noStrike" spc="-1" dirty="0">
                <a:solidFill>
                  <a:srgbClr val="FFFFFF"/>
                </a:solidFill>
                <a:latin typeface="Source Sans Pro"/>
              </a:rPr>
              <a:t> 2023</a:t>
            </a:r>
            <a:endParaRPr lang="en-US" sz="22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Rectangle 175"/>
          <p:cNvSpPr/>
          <p:nvPr/>
        </p:nvSpPr>
        <p:spPr>
          <a:xfrm>
            <a:off x="360000" y="22572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>
                <a:solidFill>
                  <a:srgbClr val="FFFFFF"/>
                </a:solidFill>
                <a:latin typeface="Source Sans Pro Black"/>
              </a:rPr>
              <a:t>The moral of today’s talk:</a:t>
            </a:r>
            <a:endParaRPr lang="en-US" sz="2700" b="0" strike="noStrike" spc="-1">
              <a:latin typeface="Arial"/>
            </a:endParaRPr>
          </a:p>
        </p:txBody>
      </p:sp>
      <p:sp>
        <p:nvSpPr>
          <p:cNvPr id="177" name="Rectangle 176"/>
          <p:cNvSpPr/>
          <p:nvPr/>
        </p:nvSpPr>
        <p:spPr>
          <a:xfrm>
            <a:off x="360000" y="1485000"/>
            <a:ext cx="935964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9500" lnSpcReduction="10000"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Next time you </a:t>
            </a:r>
            <a:r>
              <a:rPr lang="en-US" sz="2400" b="1" spc="-1" dirty="0">
                <a:solidFill>
                  <a:srgbClr val="2C3E50"/>
                </a:solidFill>
                <a:latin typeface="Source Sans Pro Semibold"/>
              </a:rPr>
              <a:t>wonder</a:t>
            </a: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  “I need </a:t>
            </a:r>
            <a:r>
              <a:rPr lang="en-US" sz="2400" b="1" spc="-1" dirty="0">
                <a:solidFill>
                  <a:srgbClr val="2C3E50"/>
                </a:solidFill>
                <a:latin typeface="Source Sans Pro Semibold"/>
              </a:rPr>
              <a:t>the Nebraska State Forecast Discussion (SFD) from 7 February 1993</a:t>
            </a: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, where could I find that?”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Then think “Oh, I bet the IEM has that.”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Then visit my website and thrash about for 5 minutes, cussing the entire way because you have no idea where I buried such data.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Then email Daryl </a:t>
            </a:r>
            <a:r>
              <a:rPr lang="en-US" sz="2400" b="1" u="sng" strike="noStrike" spc="-1" dirty="0">
                <a:solidFill>
                  <a:srgbClr val="0000FF"/>
                </a:solidFill>
                <a:uFillTx/>
                <a:latin typeface="Source Sans Pro Semibold"/>
                <a:hlinkClick r:id="rId2"/>
              </a:rPr>
              <a:t>akrherz@iastate.edu</a:t>
            </a: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 and see how fast I can turn around your email.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Daryl then internally giggles/smiles that such a workflow just happened.  What a time to be alive!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Rectangle 177"/>
          <p:cNvSpPr/>
          <p:nvPr/>
        </p:nvSpPr>
        <p:spPr>
          <a:xfrm>
            <a:off x="2700000" y="1440000"/>
            <a:ext cx="4679640" cy="161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 anchorCtr="1">
            <a:noAutofit/>
          </a:bodyPr>
          <a:lstStyle/>
          <a:p>
            <a:pPr algn="ctr">
              <a:lnSpc>
                <a:spcPct val="100000"/>
              </a:lnSpc>
            </a:pPr>
            <a:r>
              <a:rPr lang="en-US" sz="2700" b="1" strike="noStrike" spc="-1" dirty="0">
                <a:solidFill>
                  <a:srgbClr val="2C3E50"/>
                </a:solidFill>
                <a:latin typeface="Source Sans Pro Black"/>
              </a:rPr>
              <a:t>Alright, Q&amp;A Time!</a:t>
            </a:r>
            <a:endParaRPr lang="en-US" sz="27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Rectangle 166"/>
          <p:cNvSpPr/>
          <p:nvPr/>
        </p:nvSpPr>
        <p:spPr>
          <a:xfrm>
            <a:off x="360000" y="225720"/>
            <a:ext cx="9359640" cy="71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>
                <a:solidFill>
                  <a:srgbClr val="FFFFFF"/>
                </a:solidFill>
                <a:latin typeface="Source Sans Pro Black"/>
              </a:rPr>
              <a:t>What’s going on here?</a:t>
            </a:r>
            <a:endParaRPr lang="en-US" sz="2700" b="0" strike="noStrike" spc="-1">
              <a:latin typeface="Arial"/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360000" y="1485000"/>
            <a:ext cx="935964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>
                <a:solidFill>
                  <a:srgbClr val="2C3E50"/>
                </a:solidFill>
                <a:latin typeface="Source Sans Pro Semibold"/>
              </a:rPr>
              <a:t>Iowa ?</a:t>
            </a:r>
            <a:endParaRPr lang="en-US" sz="2400" b="0" strike="noStrike" spc="-1">
              <a:latin typeface="Arial"/>
            </a:endParaRPr>
          </a:p>
          <a:p>
            <a:pPr marL="864000" lvl="1" indent="-323640">
              <a:lnSpc>
                <a:spcPct val="100000"/>
              </a:lnSpc>
              <a:spcAft>
                <a:spcPts val="850"/>
              </a:spcAft>
              <a:buClr>
                <a:srgbClr val="2C3E50"/>
              </a:buClr>
              <a:buSzPct val="75000"/>
              <a:buFont typeface="Symbol"/>
              <a:buChar char=""/>
            </a:pPr>
            <a:r>
              <a:rPr lang="en-US" sz="2100" b="0" strike="noStrike" spc="-1">
                <a:solidFill>
                  <a:srgbClr val="2C3E50"/>
                </a:solidFill>
                <a:latin typeface="Source Sans Pro"/>
              </a:rPr>
              <a:t>Is the website limited to just Iowa data?  </a:t>
            </a:r>
            <a:r>
              <a:rPr lang="en-US" sz="2100" b="1" strike="noStrike" spc="-1">
                <a:solidFill>
                  <a:srgbClr val="C9211E"/>
                </a:solidFill>
                <a:latin typeface="Source Sans Pro"/>
              </a:rPr>
              <a:t>A: No</a:t>
            </a:r>
            <a:endParaRPr lang="en-US" sz="21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>
                <a:solidFill>
                  <a:srgbClr val="2C3E50"/>
                </a:solidFill>
                <a:latin typeface="Source Sans Pro Semibold"/>
              </a:rPr>
              <a:t>Environmental ?</a:t>
            </a:r>
            <a:endParaRPr lang="en-US" sz="2400" b="0" strike="noStrike" spc="-1">
              <a:latin typeface="Arial"/>
            </a:endParaRPr>
          </a:p>
          <a:p>
            <a:pPr marL="864000" lvl="1" indent="-323640">
              <a:lnSpc>
                <a:spcPct val="100000"/>
              </a:lnSpc>
              <a:spcAft>
                <a:spcPts val="850"/>
              </a:spcAft>
              <a:buClr>
                <a:srgbClr val="2C3E50"/>
              </a:buClr>
              <a:buSzPct val="75000"/>
              <a:buFont typeface="Symbol"/>
              <a:buChar char=""/>
            </a:pPr>
            <a:r>
              <a:rPr lang="en-US" sz="2100" b="0" strike="noStrike" spc="-1">
                <a:solidFill>
                  <a:srgbClr val="2C3E50"/>
                </a:solidFill>
                <a:latin typeface="Source Sans Pro"/>
              </a:rPr>
              <a:t>Is the website limited to just environment data? </a:t>
            </a:r>
            <a:r>
              <a:rPr lang="en-US" sz="2100" b="1" strike="noStrike" spc="-1">
                <a:solidFill>
                  <a:srgbClr val="C9211E"/>
                </a:solidFill>
                <a:latin typeface="Source Sans Pro"/>
              </a:rPr>
              <a:t>A: Depends</a:t>
            </a:r>
            <a:endParaRPr lang="en-US" sz="21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>
                <a:solidFill>
                  <a:srgbClr val="2C3E50"/>
                </a:solidFill>
                <a:latin typeface="Source Sans Pro Semibold"/>
              </a:rPr>
              <a:t>Mesonet ?</a:t>
            </a:r>
            <a:endParaRPr lang="en-US" sz="2400" b="0" strike="noStrike" spc="-1">
              <a:latin typeface="Arial"/>
            </a:endParaRPr>
          </a:p>
          <a:p>
            <a:pPr marL="864000" lvl="1" indent="-323640">
              <a:lnSpc>
                <a:spcPct val="100000"/>
              </a:lnSpc>
              <a:spcAft>
                <a:spcPts val="850"/>
              </a:spcAft>
              <a:buClr>
                <a:srgbClr val="2C3E50"/>
              </a:buClr>
              <a:buSzPct val="75000"/>
              <a:buFont typeface="Symbol"/>
              <a:buChar char=""/>
            </a:pPr>
            <a:r>
              <a:rPr lang="en-US" sz="2100" b="0" strike="noStrike" spc="-1">
                <a:solidFill>
                  <a:srgbClr val="2C3E50"/>
                </a:solidFill>
                <a:latin typeface="Source Sans Pro"/>
              </a:rPr>
              <a:t>Is the website limited to just mesoscale observations? </a:t>
            </a:r>
            <a:r>
              <a:rPr lang="en-US" sz="2100" b="1" strike="noStrike" spc="-1">
                <a:solidFill>
                  <a:srgbClr val="C9211E"/>
                </a:solidFill>
                <a:latin typeface="Source Sans Pro"/>
              </a:rPr>
              <a:t>A: No</a:t>
            </a:r>
            <a:endParaRPr lang="en-US" sz="2100" b="0" strike="noStrike" spc="-1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>
                <a:solidFill>
                  <a:srgbClr val="C9211E"/>
                </a:solidFill>
                <a:latin typeface="Source Sans Pro Semibold"/>
              </a:rPr>
              <a:t>Daryl has some explaining to do!</a:t>
            </a:r>
            <a:endParaRPr lang="en-US" sz="24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Rectangle 168"/>
          <p:cNvSpPr/>
          <p:nvPr/>
        </p:nvSpPr>
        <p:spPr>
          <a:xfrm>
            <a:off x="360000" y="22572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>
                <a:solidFill>
                  <a:srgbClr val="FFFFFF"/>
                </a:solidFill>
                <a:latin typeface="Source Sans Pro Black"/>
              </a:rPr>
              <a:t>Subversive and Academic Altruistic Goals</a:t>
            </a:r>
            <a:br/>
            <a:r>
              <a:rPr lang="en-US" sz="2000" b="1" strike="noStrike" spc="-1">
                <a:solidFill>
                  <a:srgbClr val="FFFFFF"/>
                </a:solidFill>
                <a:latin typeface="Source Sans Pro Black"/>
              </a:rPr>
              <a:t>(</a:t>
            </a:r>
            <a:r>
              <a:rPr lang="en-US" sz="2000" b="1" i="1" strike="noStrike" spc="-1">
                <a:solidFill>
                  <a:srgbClr val="FFFFFF"/>
                </a:solidFill>
                <a:latin typeface="Source Sans Pro Black"/>
              </a:rPr>
              <a:t>Summarizing past ~21 years of work)</a:t>
            </a:r>
            <a:endParaRPr lang="en-US" sz="2000" b="0" strike="noStrike" spc="-1">
              <a:latin typeface="Arial"/>
            </a:endParaRPr>
          </a:p>
        </p:txBody>
      </p:sp>
      <p:sp>
        <p:nvSpPr>
          <p:cNvPr id="170" name="Rectangle 169"/>
          <p:cNvSpPr/>
          <p:nvPr/>
        </p:nvSpPr>
        <p:spPr>
          <a:xfrm>
            <a:off x="360000" y="1485000"/>
            <a:ext cx="935964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9000"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Realized having just Iowa data was insufficient to support paying grant work on ISU research projects.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Realized the best way to stop the daily email deluge is to update my website with each email to prevent it from coming again from another person.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Realized most weather websites are great for real-time, but have no archive capabilities.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Realized weather.gov does not support NWS users.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Rectangle 170"/>
          <p:cNvSpPr/>
          <p:nvPr/>
        </p:nvSpPr>
        <p:spPr>
          <a:xfrm>
            <a:off x="360000" y="22572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>
                <a:solidFill>
                  <a:srgbClr val="FFFFFF"/>
                </a:solidFill>
                <a:latin typeface="Source Sans Pro Black"/>
              </a:rPr>
              <a:t>So the result of my realizations</a:t>
            </a:r>
            <a:endParaRPr lang="en-US" sz="2700" b="0" strike="noStrike" spc="-1">
              <a:latin typeface="Arial"/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360000" y="1485000"/>
            <a:ext cx="935964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8500"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A website with massive number of portals (~160), </a:t>
            </a:r>
            <a:r>
              <a:rPr lang="en-US" sz="2400" b="1" strike="noStrike" spc="-1" dirty="0" err="1">
                <a:solidFill>
                  <a:srgbClr val="2C3E50"/>
                </a:solidFill>
                <a:latin typeface="Source Sans Pro Semibold"/>
              </a:rPr>
              <a:t>api</a:t>
            </a: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 services (~60), auto-plots (237), and spinning disk archives (~250 TB).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A website with intentionally stable URIs and predictable (maybe) interfaces to link against.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A website with all code on github.com/</a:t>
            </a:r>
            <a:r>
              <a:rPr lang="en-US" sz="2400" b="1" strike="noStrike" spc="-1" dirty="0" err="1">
                <a:solidFill>
                  <a:srgbClr val="2C3E50"/>
                </a:solidFill>
                <a:latin typeface="Source Sans Pro Semibold"/>
              </a:rPr>
              <a:t>akrherz</a:t>
            </a: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 with an open license.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A website with about ~250k users per day, 99.9% of them have no idea they are using it (via third parties).</a:t>
            </a: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172"/>
          <p:cNvSpPr/>
          <p:nvPr/>
        </p:nvSpPr>
        <p:spPr>
          <a:xfrm>
            <a:off x="360000" y="22572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>
                <a:solidFill>
                  <a:srgbClr val="FFFFFF"/>
                </a:solidFill>
                <a:latin typeface="Source Sans Pro Black"/>
              </a:rPr>
              <a:t>Datasets Curated</a:t>
            </a:r>
            <a:br/>
            <a:r>
              <a:rPr lang="en-US" sz="2700" b="1" strike="noStrike" spc="-1">
                <a:solidFill>
                  <a:srgbClr val="FFFFFF"/>
                </a:solidFill>
                <a:latin typeface="Source Sans Pro Black"/>
              </a:rPr>
              <a:t>(or how many abbreviations fit on one slide)</a:t>
            </a:r>
            <a:endParaRPr lang="en-US" sz="2700" b="0" strike="noStrike" spc="-1">
              <a:latin typeface="Arial"/>
            </a:endParaRPr>
          </a:p>
        </p:txBody>
      </p:sp>
      <p:sp>
        <p:nvSpPr>
          <p:cNvPr id="174" name="Rectangle 173"/>
          <p:cNvSpPr/>
          <p:nvPr/>
        </p:nvSpPr>
        <p:spPr>
          <a:xfrm>
            <a:off x="360000" y="1485000"/>
            <a:ext cx="3669075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6000" lnSpcReduction="10000"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ASOS 1 Minute Data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AWC / CWSU products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 err="1">
                <a:solidFill>
                  <a:srgbClr val="2C3E50"/>
                </a:solidFill>
                <a:latin typeface="Source Sans Pro Semibold"/>
              </a:rPr>
              <a:t>Bukfit</a:t>
            </a: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 Profiles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CLI/CF6 Data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Global METAR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HML (River Stage)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Iowa+ Webcams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Local Storm Reports</a:t>
            </a:r>
            <a:endParaRPr lang="en-US" sz="2400" b="0" strike="noStrike" spc="-1" dirty="0">
              <a:latin typeface="Arial"/>
            </a:endParaRPr>
          </a:p>
        </p:txBody>
      </p:sp>
      <p:sp>
        <p:nvSpPr>
          <p:cNvPr id="175" name="Rectangle 174"/>
          <p:cNvSpPr/>
          <p:nvPr/>
        </p:nvSpPr>
        <p:spPr>
          <a:xfrm>
            <a:off x="3786188" y="1485000"/>
            <a:ext cx="320040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64000" lnSpcReduction="20000"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MADIS / HFMETAR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MRMS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NCEP F000 Models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NEXRAD Attributes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NEXRAD Level II Live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NRCS SCAN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NWS Text Archive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NWS </a:t>
            </a:r>
            <a:r>
              <a:rPr lang="en-US" sz="2400" b="1" strike="noStrike" spc="-1" dirty="0" err="1">
                <a:solidFill>
                  <a:srgbClr val="2C3E50"/>
                </a:solidFill>
                <a:latin typeface="Source Sans Pro Semibold"/>
              </a:rPr>
              <a:t>WaWA</a:t>
            </a: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 Map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PIREPs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Public RWIS Networks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RADAR Products (Single/Mosaic)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Aft>
                <a:spcPts val="1057"/>
              </a:spcAft>
            </a:pPr>
            <a:endParaRPr lang="en-US" sz="2400" b="0" strike="noStrike" spc="-1" dirty="0">
              <a:latin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E392ADE-37F4-4FE0-11C1-D1AAF0862E3E}"/>
              </a:ext>
            </a:extLst>
          </p:cNvPr>
          <p:cNvSpPr/>
          <p:nvPr/>
        </p:nvSpPr>
        <p:spPr>
          <a:xfrm>
            <a:off x="6753225" y="1485000"/>
            <a:ext cx="320040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71500" lnSpcReduction="20000"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RTMA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SHEF HADS/DCP/COOP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SIGMETs/CWAs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SPC MCD/Watches/Outlooks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SMOS Satellite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Soundings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 dirty="0">
                <a:latin typeface="Arial"/>
              </a:rPr>
              <a:t>TAFs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Text MOS</a:t>
            </a:r>
            <a:endParaRPr lang="en-US" sz="2400" b="0" strike="noStrike" spc="-1" dirty="0">
              <a:latin typeface="Arial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trike="noStrike" spc="-1" dirty="0">
                <a:solidFill>
                  <a:srgbClr val="2C3E50"/>
                </a:solidFill>
                <a:latin typeface="Source Sans Pro Semibold"/>
              </a:rPr>
              <a:t>VTEC </a:t>
            </a:r>
            <a:r>
              <a:rPr lang="en-US" sz="2400" b="1" strike="noStrike" spc="-1" dirty="0" err="1">
                <a:solidFill>
                  <a:srgbClr val="2C3E50"/>
                </a:solidFill>
                <a:latin typeface="Source Sans Pro Semibold"/>
              </a:rPr>
              <a:t>WaWA</a:t>
            </a:r>
            <a:endParaRPr lang="en-US" sz="2400" b="1" strike="noStrike" spc="-1" dirty="0">
              <a:solidFill>
                <a:srgbClr val="2C3E50"/>
              </a:solidFill>
              <a:latin typeface="Source Sans Pro Semibold"/>
            </a:endParaRP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1" spc="-1" dirty="0">
                <a:solidFill>
                  <a:srgbClr val="2C3E50"/>
                </a:solidFill>
                <a:latin typeface="Source Sans Pro Semibold"/>
              </a:rPr>
              <a:t>WPC National High/Low</a:t>
            </a:r>
            <a:endParaRPr lang="en-US" sz="2400" b="0" strike="noStrike" spc="-1" dirty="0">
              <a:latin typeface="Arial"/>
            </a:endParaRPr>
          </a:p>
          <a:p>
            <a:pPr>
              <a:lnSpc>
                <a:spcPct val="100000"/>
              </a:lnSpc>
              <a:spcAft>
                <a:spcPts val="1057"/>
              </a:spcAft>
            </a:pPr>
            <a:endParaRPr lang="en-US" sz="24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Rectangle 170"/>
          <p:cNvSpPr/>
          <p:nvPr/>
        </p:nvSpPr>
        <p:spPr>
          <a:xfrm>
            <a:off x="360000" y="22572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IEM Max-Pain exists with handling of daily “COOP” data</a:t>
            </a:r>
            <a:endParaRPr lang="en-US" sz="2700" b="0" strike="noStrike" spc="-1" dirty="0">
              <a:latin typeface="Arial"/>
            </a:endParaRPr>
          </a:p>
        </p:txBody>
      </p:sp>
      <p:sp>
        <p:nvSpPr>
          <p:cNvPr id="172" name="Rectangle 171"/>
          <p:cNvSpPr/>
          <p:nvPr/>
        </p:nvSpPr>
        <p:spPr>
          <a:xfrm>
            <a:off x="360000" y="1485000"/>
            <a:ext cx="9359640" cy="37796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 fontScale="91000" lnSpcReduction="10000"/>
          </a:bodyPr>
          <a:lstStyle/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 dirty="0">
                <a:latin typeface="Arial"/>
              </a:rPr>
              <a:t>IEM divides all SHEF data into either “DCP” or “COOP” or dual listed in both “DCP” and “COOP”.  Based on my mood for the day.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 dirty="0">
                <a:latin typeface="Arial"/>
              </a:rPr>
              <a:t>Downstream is a “Long Term Climate” / “</a:t>
            </a:r>
            <a:r>
              <a:rPr lang="en-US" sz="2400" b="0" strike="noStrike" spc="-1" dirty="0" err="1">
                <a:latin typeface="Arial"/>
              </a:rPr>
              <a:t>Climodat</a:t>
            </a:r>
            <a:r>
              <a:rPr lang="en-US" sz="2400" b="0" strike="noStrike" spc="-1" dirty="0">
                <a:latin typeface="Arial"/>
              </a:rPr>
              <a:t>” dataset that i</a:t>
            </a:r>
            <a:r>
              <a:rPr lang="en-US" sz="2400" spc="-1" dirty="0">
                <a:latin typeface="Arial"/>
              </a:rPr>
              <a:t>s derived from COOP, but has a 50+ year curation legacy at Iowa State (Drs Shaw, Carlson, </a:t>
            </a:r>
            <a:r>
              <a:rPr lang="en-US" sz="2400" spc="-1" dirty="0" err="1">
                <a:latin typeface="Arial"/>
              </a:rPr>
              <a:t>Todey</a:t>
            </a:r>
            <a:r>
              <a:rPr lang="en-US" sz="2400" spc="-1" dirty="0">
                <a:latin typeface="Arial"/>
              </a:rPr>
              <a:t>, Taylor, and now poor me).  This dataset has limited estimating done to create complete archives.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spc="-1" dirty="0">
                <a:latin typeface="Arial"/>
              </a:rPr>
              <a:t>Over the past 5-10 years, I have desperately attempted to align with ACIS, but it remains a work in progress.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r>
              <a:rPr lang="en-US" sz="2400" spc="-1" dirty="0">
                <a:latin typeface="Arial"/>
              </a:rPr>
              <a:t>Thankful for many interactions with NWS CR folks and I’ll continue the daily grind attempting to fix SHEF products, </a:t>
            </a:r>
            <a:r>
              <a:rPr lang="en-US" sz="2400" spc="-1" dirty="0" err="1">
                <a:latin typeface="Arial"/>
              </a:rPr>
              <a:t>lolz</a:t>
            </a:r>
            <a:r>
              <a:rPr lang="en-US" sz="2400" spc="-1" dirty="0">
                <a:latin typeface="Arial"/>
              </a:rPr>
              <a:t>.</a:t>
            </a:r>
          </a:p>
          <a:p>
            <a:pPr marL="432000" indent="-323640">
              <a:lnSpc>
                <a:spcPct val="100000"/>
              </a:lnSpc>
              <a:spcAft>
                <a:spcPts val="1057"/>
              </a:spcAft>
              <a:buClr>
                <a:srgbClr val="2C3E50"/>
              </a:buClr>
              <a:buSzPct val="45000"/>
              <a:buFont typeface="Wingdings" charset="2"/>
              <a:buChar char=""/>
            </a:pPr>
            <a:endParaRPr lang="en-US" sz="24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42264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text, website&#10;&#10;Description automatically generated">
            <a:extLst>
              <a:ext uri="{FF2B5EF4-FFF2-40B4-BE49-F238E27FC236}">
                <a16:creationId xmlns:a16="http://schemas.microsoft.com/office/drawing/2014/main" id="{A9FF9D7A-40EB-F2D7-A929-FF5D2A8441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4886" y="104064"/>
            <a:ext cx="7431914" cy="5566486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807DA18-BBEB-75D3-03BD-048867FC048A}"/>
              </a:ext>
            </a:extLst>
          </p:cNvPr>
          <p:cNvSpPr/>
          <p:nvPr/>
        </p:nvSpPr>
        <p:spPr>
          <a:xfrm>
            <a:off x="6900863" y="228600"/>
            <a:ext cx="1628775" cy="357188"/>
          </a:xfrm>
          <a:prstGeom prst="rect">
            <a:avLst/>
          </a:prstGeom>
          <a:noFill/>
          <a:ln w="50800">
            <a:solidFill>
              <a:srgbClr val="FFFF00">
                <a:alpha val="9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6CECAE0-174C-08D9-C08A-20CCE9A92FE0}"/>
              </a:ext>
            </a:extLst>
          </p:cNvPr>
          <p:cNvSpPr/>
          <p:nvPr/>
        </p:nvSpPr>
        <p:spPr>
          <a:xfrm>
            <a:off x="3943350" y="866775"/>
            <a:ext cx="1243014" cy="361950"/>
          </a:xfrm>
          <a:prstGeom prst="rect">
            <a:avLst/>
          </a:prstGeom>
          <a:noFill/>
          <a:ln w="50800">
            <a:solidFill>
              <a:srgbClr val="FFFF00">
                <a:alpha val="9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3E25E9-46CD-7375-F64D-CE09FCBD10B8}"/>
              </a:ext>
            </a:extLst>
          </p:cNvPr>
          <p:cNvSpPr/>
          <p:nvPr/>
        </p:nvSpPr>
        <p:spPr>
          <a:xfrm>
            <a:off x="3038474" y="1419225"/>
            <a:ext cx="2001837" cy="361950"/>
          </a:xfrm>
          <a:prstGeom prst="rect">
            <a:avLst/>
          </a:prstGeom>
          <a:noFill/>
          <a:ln w="50800">
            <a:solidFill>
              <a:srgbClr val="FFFF00">
                <a:alpha val="95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9262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172"/>
          <p:cNvSpPr/>
          <p:nvPr/>
        </p:nvSpPr>
        <p:spPr>
          <a:xfrm>
            <a:off x="360000" y="22572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The Upper-right search bar can do some magic</a:t>
            </a:r>
            <a:endParaRPr lang="en-US" sz="2700" b="0" strike="noStrike" spc="-1" dirty="0">
              <a:latin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AB6E588-1CEC-58F8-87A2-D71776E284E4}"/>
              </a:ext>
            </a:extLst>
          </p:cNvPr>
          <p:cNvSpPr txBox="1"/>
          <p:nvPr/>
        </p:nvSpPr>
        <p:spPr>
          <a:xfrm>
            <a:off x="360000" y="1471613"/>
            <a:ext cx="9469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Enter NWSLI , 3-4 char ICAO to land at observing site </a:t>
            </a:r>
            <a:r>
              <a:rPr lang="en-US" sz="3200" dirty="0" err="1"/>
              <a:t>mainpage</a:t>
            </a:r>
            <a:r>
              <a:rPr lang="en-US" sz="3200" dirty="0"/>
              <a:t>. Ex) </a:t>
            </a:r>
            <a:r>
              <a:rPr lang="en-US" sz="3200" dirty="0">
                <a:solidFill>
                  <a:srgbClr val="FF0000"/>
                </a:solidFill>
              </a:rPr>
              <a:t>MSP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Enter IEM </a:t>
            </a:r>
            <a:r>
              <a:rPr lang="en-US" sz="3200" dirty="0" err="1"/>
              <a:t>Autoplot</a:t>
            </a:r>
            <a:r>
              <a:rPr lang="en-US" sz="3200" dirty="0"/>
              <a:t> number to be taken to that </a:t>
            </a:r>
            <a:r>
              <a:rPr lang="en-US" sz="3200" dirty="0" err="1"/>
              <a:t>autoplot</a:t>
            </a:r>
            <a:r>
              <a:rPr lang="en-US" sz="3200" dirty="0"/>
              <a:t> app. Ex) </a:t>
            </a:r>
            <a:r>
              <a:rPr lang="en-US" sz="3200" dirty="0">
                <a:solidFill>
                  <a:srgbClr val="FF0000"/>
                </a:solidFill>
              </a:rPr>
              <a:t>90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Enter 4-6 character NWS AFOS / AWIPS ID to get the most recent text product. Ex) </a:t>
            </a:r>
            <a:r>
              <a:rPr lang="en-US" sz="3200" dirty="0">
                <a:solidFill>
                  <a:srgbClr val="FF0000"/>
                </a:solidFill>
              </a:rPr>
              <a:t>AFDBIS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840878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Rectangle 172"/>
          <p:cNvSpPr/>
          <p:nvPr/>
        </p:nvSpPr>
        <p:spPr>
          <a:xfrm>
            <a:off x="360000" y="225720"/>
            <a:ext cx="9359640" cy="718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en-US" sz="2700" b="1" strike="noStrike" spc="-1" dirty="0" err="1">
                <a:solidFill>
                  <a:srgbClr val="FFFFFF"/>
                </a:solidFill>
                <a:latin typeface="Source Sans Pro Black"/>
              </a:rPr>
              <a:t>Oooo</a:t>
            </a:r>
            <a:r>
              <a:rPr lang="en-US" sz="2700" b="1" strike="noStrike" spc="-1" dirty="0">
                <a:solidFill>
                  <a:srgbClr val="FFFFFF"/>
                </a:solidFill>
                <a:latin typeface="Source Sans Pro Black"/>
              </a:rPr>
              <a:t>, I saw something cool on the Twitters, where do I find?</a:t>
            </a:r>
            <a:endParaRPr lang="en-US" sz="2700" b="0" strike="noStrike" spc="-1" dirty="0">
              <a:latin typeface="Arial"/>
            </a:endParaRPr>
          </a:p>
        </p:txBody>
      </p:sp>
      <p:pic>
        <p:nvPicPr>
          <p:cNvPr id="3" name="Picture 2" descr="Chart&#10;&#10;Description automatically generated">
            <a:extLst>
              <a:ext uri="{FF2B5EF4-FFF2-40B4-BE49-F238E27FC236}">
                <a16:creationId xmlns:a16="http://schemas.microsoft.com/office/drawing/2014/main" id="{41D89DBA-12FE-9809-85C7-34345B73F1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4756"/>
            <a:ext cx="5364482" cy="3845893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E9BB5C22-1F9B-772D-9B8F-F9FA5C74EFBB}"/>
              </a:ext>
            </a:extLst>
          </p:cNvPr>
          <p:cNvSpPr/>
          <p:nvPr/>
        </p:nvSpPr>
        <p:spPr>
          <a:xfrm>
            <a:off x="4500563" y="4700588"/>
            <a:ext cx="714375" cy="31432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1224D0-EFCD-996D-5E4A-D8138F123DBB}"/>
              </a:ext>
            </a:extLst>
          </p:cNvPr>
          <p:cNvSpPr txBox="1"/>
          <p:nvPr/>
        </p:nvSpPr>
        <p:spPr>
          <a:xfrm>
            <a:off x="5786438" y="2000250"/>
            <a:ext cx="345757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trick is looking into the lower right corner for the </a:t>
            </a:r>
            <a:r>
              <a:rPr lang="en-US" dirty="0" err="1"/>
              <a:t>autoplot</a:t>
            </a:r>
            <a:r>
              <a:rPr lang="en-US" dirty="0"/>
              <a:t> number. </a:t>
            </a:r>
          </a:p>
          <a:p>
            <a:endParaRPr lang="en-US" dirty="0"/>
          </a:p>
          <a:p>
            <a:r>
              <a:rPr lang="en-US" dirty="0"/>
              <a:t>Then enter that number in on the search bar on the website!</a:t>
            </a:r>
          </a:p>
          <a:p>
            <a:endParaRPr lang="en-US" dirty="0"/>
          </a:p>
          <a:p>
            <a:r>
              <a:rPr lang="en-US" dirty="0"/>
              <a:t>IEM </a:t>
            </a:r>
            <a:r>
              <a:rPr lang="en-US" dirty="0" err="1"/>
              <a:t>Autoplot</a:t>
            </a:r>
            <a:r>
              <a:rPr lang="en-US" dirty="0"/>
              <a:t> </a:t>
            </a:r>
            <a:r>
              <a:rPr lang="en-US" b="1" dirty="0">
                <a:solidFill>
                  <a:srgbClr val="FF0000"/>
                </a:solidFill>
              </a:rPr>
              <a:t>46</a:t>
            </a:r>
            <a:r>
              <a:rPr lang="en-US" dirty="0"/>
              <a:t> in this case!</a:t>
            </a:r>
          </a:p>
        </p:txBody>
      </p:sp>
    </p:spTree>
    <p:extLst>
      <p:ext uri="{BB962C8B-B14F-4D97-AF65-F5344CB8AC3E}">
        <p14:creationId xmlns:p14="http://schemas.microsoft.com/office/powerpoint/2010/main" val="3545094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</TotalTime>
  <Words>712</Words>
  <Application>Microsoft Office PowerPoint</Application>
  <PresentationFormat>Custom</PresentationFormat>
  <Paragraphs>74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22" baseType="lpstr">
      <vt:lpstr>Arial</vt:lpstr>
      <vt:lpstr>Calibri</vt:lpstr>
      <vt:lpstr>Source Sans Pro</vt:lpstr>
      <vt:lpstr>Source Sans Pro Black</vt:lpstr>
      <vt:lpstr>Source Sans Pro Semibold</vt:lpstr>
      <vt:lpstr>Symbol</vt:lpstr>
      <vt:lpstr>Wingdings</vt:lpstr>
      <vt:lpstr>Office Theme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Midnightblue</dc:title>
  <dc:subject/>
  <dc:creator/>
  <dc:description/>
  <cp:lastModifiedBy>Herzmann, Daryl E [AGRON]</cp:lastModifiedBy>
  <cp:revision>14</cp:revision>
  <dcterms:created xsi:type="dcterms:W3CDTF">2022-05-03T08:19:13Z</dcterms:created>
  <dcterms:modified xsi:type="dcterms:W3CDTF">2023-02-06T18:14:07Z</dcterms:modified>
  <dc:language>en-US</dc:language>
</cp:coreProperties>
</file>