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99" r:id="rId3"/>
    <p:sldId id="257" r:id="rId4"/>
    <p:sldId id="258" r:id="rId5"/>
    <p:sldId id="259" r:id="rId6"/>
    <p:sldId id="300" r:id="rId7"/>
    <p:sldId id="301" r:id="rId8"/>
    <p:sldId id="260" r:id="rId9"/>
    <p:sldId id="261" r:id="rId10"/>
    <p:sldId id="262" r:id="rId11"/>
    <p:sldId id="304" r:id="rId12"/>
    <p:sldId id="302" r:id="rId13"/>
    <p:sldId id="284" r:id="rId14"/>
    <p:sldId id="285" r:id="rId15"/>
    <p:sldId id="272" r:id="rId16"/>
    <p:sldId id="273" r:id="rId17"/>
    <p:sldId id="274" r:id="rId18"/>
    <p:sldId id="266" r:id="rId19"/>
    <p:sldId id="267" r:id="rId20"/>
    <p:sldId id="268" r:id="rId21"/>
    <p:sldId id="269" r:id="rId22"/>
    <p:sldId id="271" r:id="rId23"/>
    <p:sldId id="278" r:id="rId24"/>
    <p:sldId id="270" r:id="rId25"/>
    <p:sldId id="286" r:id="rId26"/>
    <p:sldId id="298" r:id="rId27"/>
    <p:sldId id="279" r:id="rId28"/>
    <p:sldId id="283" r:id="rId29"/>
    <p:sldId id="293" r:id="rId30"/>
    <p:sldId id="303" r:id="rId31"/>
    <p:sldId id="280" r:id="rId32"/>
    <p:sldId id="289" r:id="rId33"/>
    <p:sldId id="290" r:id="rId34"/>
    <p:sldId id="295" r:id="rId35"/>
    <p:sldId id="296" r:id="rId36"/>
    <p:sldId id="297" r:id="rId37"/>
    <p:sldId id="281" r:id="rId3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1116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543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50B7D-C3EF-447F-85F2-274978BBC904}" type="datetimeFigureOut">
              <a:rPr lang="en-US" smtClean="0"/>
              <a:t>9/28/2022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B1C246-9A44-4326-B733-9B02A0152B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87189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50B7D-C3EF-447F-85F2-274978BBC904}" type="datetimeFigureOut">
              <a:rPr lang="en-US" smtClean="0"/>
              <a:t>9/28/2022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B1C246-9A44-4326-B733-9B02A0152B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37874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50B7D-C3EF-447F-85F2-274978BBC904}" type="datetimeFigureOut">
              <a:rPr lang="en-US" smtClean="0"/>
              <a:t>9/28/2022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B1C246-9A44-4326-B733-9B02A0152B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3903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50B7D-C3EF-447F-85F2-274978BBC904}" type="datetimeFigureOut">
              <a:rPr lang="en-US" smtClean="0"/>
              <a:t>9/28/2022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B1C246-9A44-4326-B733-9B02A0152B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21985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50B7D-C3EF-447F-85F2-274978BBC904}" type="datetimeFigureOut">
              <a:rPr lang="en-US" smtClean="0"/>
              <a:t>9/28/2022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B1C246-9A44-4326-B733-9B02A0152B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63585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50B7D-C3EF-447F-85F2-274978BBC904}" type="datetimeFigureOut">
              <a:rPr lang="en-US" smtClean="0"/>
              <a:t>9/28/2022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B1C246-9A44-4326-B733-9B02A0152B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96277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50B7D-C3EF-447F-85F2-274978BBC904}" type="datetimeFigureOut">
              <a:rPr lang="en-US" smtClean="0"/>
              <a:t>9/28/2022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B1C246-9A44-4326-B733-9B02A0152B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77599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50B7D-C3EF-447F-85F2-274978BBC904}" type="datetimeFigureOut">
              <a:rPr lang="en-US" smtClean="0"/>
              <a:t>9/28/2022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B1C246-9A44-4326-B733-9B02A0152B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65820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50B7D-C3EF-447F-85F2-274978BBC904}" type="datetimeFigureOut">
              <a:rPr lang="en-US" smtClean="0"/>
              <a:t>9/28/2022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B1C246-9A44-4326-B733-9B02A0152B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12336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50B7D-C3EF-447F-85F2-274978BBC904}" type="datetimeFigureOut">
              <a:rPr lang="en-US" smtClean="0"/>
              <a:t>9/28/2022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B1C246-9A44-4326-B733-9B02A0152B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5153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50B7D-C3EF-447F-85F2-274978BBC904}" type="datetimeFigureOut">
              <a:rPr lang="en-US" smtClean="0"/>
              <a:t>9/28/2022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B1C246-9A44-4326-B733-9B02A0152B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31981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D50B7D-C3EF-447F-85F2-274978BBC904}" type="datetimeFigureOut">
              <a:rPr lang="en-US" smtClean="0"/>
              <a:t>9/28/2022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B1C246-9A44-4326-B733-9B02A0152B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22825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mesonet.agron.iastate.edu/plotting/auto/?q=94" TargetMode="Externa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0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mesonet.agron.iastate.edu/plotting/auto/?_wait=no&amp;q=9&amp;network=IACLIMATE&amp;station=IA0200&amp;year=2022&amp;base=50&amp;ceiling=86&amp;dpi=100&amp;_fmt=png" TargetMode="Externa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mesonet.agron.iastate.edu/plotting/auto/?_wait=no&amp;q=108&amp;network=IACLIMATE&amp;station=IATAME&amp;sdate=2022%2F05%2F01&amp;edate=2022%2F09%2F27&amp;base=50&amp;ceil=86&amp;_opt_year2=on&amp;year2=2021&amp;_opt_year3=on&amp;year3=2019&amp;year4=1893&amp;which=gdd&amp;_r=43&amp;dpi=100&amp;_fmt=png" TargetMode="Externa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mesonet.agron.iastate.edu/plotting/auto/?_wait=no&amp;q=179&amp;network=IACLIMATE&amp;station=IATAME&amp;gddbase=2300&amp;base=50&amp;ceil=86&amp;date=2022%2F09%2F27&amp;cmap=jet&amp;_r=43&amp;dpi=100&amp;_fmt=png" TargetMode="External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mesonet.agron.iastate.edu/plotting/auto/?_wait=no&amp;q=7&amp;network=IACLIMATE&amp;station=IA0200&amp;year=2022&amp;gdd1=1135&amp;gdd2=1660&amp;dpi=100&amp;_fmt=png" TargetMode="External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mesonet.agron.iastate.edu/plotting/auto/?_wait=no&amp;q=32&amp;network=IACLIMATE&amp;station=IATAME&amp;year=2022&amp;var=high&amp;gddbase=50&amp;gddceil=86&amp;how=diff&amp;cmap=jet&amp;_r=43&amp;dpi=100&amp;_fmt=png" TargetMode="External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mesonet.agron.iastate.edu/plotting/auto/?_wait=no&amp;q=23&amp;network=IACLIMATE&amp;station=IATAME&amp;syear=2010&amp;years=12&amp;var=avg_temp&amp;dpi=100&amp;_fmt=png" TargetMode="External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://mesonet.agron.iastate.edu/plotting/auto/?_wait=no&amp;q=93&amp;network=IA_ASOS&amp;zstation=AMW&amp;year=2018&amp;var=heatindex&amp;ytd=no&amp;inc=no&amp;dpi=100&amp;_fmt=png" TargetMode="External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mesonet.agron.iastate.edu/plotting/auto/?_wait=no&amp;q=177&amp;station=WMNI4&amp;opt=3&amp;sts=2022/04/01+1000&amp;ets=2022/06/01+1000&amp;dpi=100&amp;_fmt=png" TargetMode="External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s://mesonet.agron.iastate.edu/agclimate/soilt.php" TargetMode="External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://mesonet.agron.iastate.edu/plotting/auto/?_wait=no&amp;q=177&amp;station=WMNI4&amp;opt=7&amp;sts=2017/04/01+1000&amp;ets=2017/10/01+1000&amp;dpi=100&amp;_fmt=png" TargetMode="External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s://mesonet.agron.iastate.edu/plotting/auto/?_wait=no&amp;q=84&amp;sector=IA&amp;_ugc_state=IA&amp;ugc=IAC153&amp;cwa=LIX&amp;src=mrms&amp;opt=dep&amp;usdm=yes&amp;ptype=g&amp;sdate=2022%2F08%2F01&amp;edate=2022%2F09%2F26&amp;cmap=BrBG&amp;_r=43&amp;dpi=100&amp;_fmt=png" TargetMode="External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s://mesonet.agron.iastate.edu/plotting/auto/?_wait=no&amp;q=108&amp;network=IACLIMATE&amp;station=IATSUX&amp;sdate=2022%2F05%2F01&amp;edate=2022%2F09%2F27&amp;base=50&amp;ceil=86&amp;_opt_year2=on&amp;year2=2021&amp;year3=1893&amp;year4=1893&amp;which=precip&amp;_r=43&amp;dpi=100&amp;_fmt=png" TargetMode="External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hyperlink" Target="http://mesonet.agron.iastate.edu/plotting/auto/?_wait=no&amp;q=173&amp;network=IA_ASOS&amp;zstation=AMW&amp;units=mph&amp;p1=0201-0228&amp;p2=0511-0520&amp;p3=0521-0530&amp;p4=0601-0610&amp;p5=0611-0620&amp;p6=0621-0630&amp;y1=1973&amp;y2=2018&amp;dpi=100&amp;_fmt=png" TargetMode="External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.xml"/><Relationship Id="rId4" Type="http://schemas.openxmlformats.org/officeDocument/2006/relationships/hyperlink" Target="http://mesonet.agron.iastate.edu/sites/windrose.phtml?station=AMW&amp;network=IA_ASOS" TargetMode="Externa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gif"/><Relationship Id="rId2" Type="http://schemas.openxmlformats.org/officeDocument/2006/relationships/hyperlink" Target="https://mesonet.agron.iastate.edu/" TargetMode="Externa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/>
              <a:t>Mesonet</a:t>
            </a:r>
            <a:r>
              <a:rPr lang="en-US" dirty="0"/>
              <a:t> Updates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Daryl Herzmann</a:t>
            </a:r>
          </a:p>
          <a:p>
            <a:r>
              <a:rPr lang="en-US" dirty="0"/>
              <a:t>@</a:t>
            </a:r>
            <a:r>
              <a:rPr lang="en-US" dirty="0" err="1"/>
              <a:t>akrherz</a:t>
            </a:r>
            <a:endParaRPr lang="en-US" dirty="0"/>
          </a:p>
          <a:p>
            <a:r>
              <a:rPr lang="en-US" dirty="0"/>
              <a:t>28 September 2022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0400" y="386574"/>
            <a:ext cx="2683155" cy="2051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35840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Temperature Variability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Subtle topography / elevation changes make a difference!</a:t>
            </a:r>
          </a:p>
          <a:p>
            <a:r>
              <a:rPr lang="en-US" dirty="0"/>
              <a:t>Similar to wind, one second plots sometimes show rapid temperature fluctuations</a:t>
            </a:r>
          </a:p>
          <a:p>
            <a:r>
              <a:rPr lang="en-US" dirty="0"/>
              <a:t>Urban Heat Islands impact temperature </a:t>
            </a:r>
            <a:r>
              <a:rPr lang="en-US" dirty="0" err="1"/>
              <a:t>representativity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648200" y="1918539"/>
            <a:ext cx="4038600" cy="388928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181600" y="6126163"/>
            <a:ext cx="24260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Photo: </a:t>
            </a:r>
            <a:r>
              <a:rPr lang="en-US" dirty="0" err="1"/>
              <a:t>Dr</a:t>
            </a:r>
            <a:r>
              <a:rPr lang="en-US" dirty="0"/>
              <a:t> </a:t>
            </a:r>
            <a:r>
              <a:rPr lang="en-US" dirty="0" err="1"/>
              <a:t>Elywnn</a:t>
            </a:r>
            <a:r>
              <a:rPr lang="en-US" dirty="0"/>
              <a:t> Taylor</a:t>
            </a:r>
          </a:p>
        </p:txBody>
      </p:sp>
    </p:spTree>
    <p:extLst>
      <p:ext uri="{BB962C8B-B14F-4D97-AF65-F5344CB8AC3E}">
        <p14:creationId xmlns:p14="http://schemas.microsoft.com/office/powerpoint/2010/main" val="27860350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hart, line chart&#10;&#10;Description automatically generated">
            <a:extLst>
              <a:ext uri="{FF2B5EF4-FFF2-40B4-BE49-F238E27FC236}">
                <a16:creationId xmlns:a16="http://schemas.microsoft.com/office/drawing/2014/main" id="{0378104A-779A-93C8-523D-6EFC251B61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TextBox 5">
            <a:hlinkClick r:id="rId3"/>
            <a:extLst>
              <a:ext uri="{FF2B5EF4-FFF2-40B4-BE49-F238E27FC236}">
                <a16:creationId xmlns:a16="http://schemas.microsoft.com/office/drawing/2014/main" id="{6B6D72CE-DC7D-FC6B-4EE0-C2F73AA47C27}"/>
              </a:ext>
            </a:extLst>
          </p:cNvPr>
          <p:cNvSpPr txBox="1"/>
          <p:nvPr/>
        </p:nvSpPr>
        <p:spPr>
          <a:xfrm>
            <a:off x="5791200" y="6417723"/>
            <a:ext cx="14505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hlinkClick r:id="rId3"/>
              </a:rPr>
              <a:t>Web Link </a:t>
            </a:r>
            <a:r>
              <a:rPr lang="en-US" dirty="0"/>
              <a:t>#94</a:t>
            </a:r>
          </a:p>
        </p:txBody>
      </p:sp>
    </p:spTree>
    <p:extLst>
      <p:ext uri="{BB962C8B-B14F-4D97-AF65-F5344CB8AC3E}">
        <p14:creationId xmlns:p14="http://schemas.microsoft.com/office/powerpoint/2010/main" val="1616177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28170FA9-0CE4-53F7-93AC-F22DA3BE97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67110"/>
            <a:ext cx="9144000" cy="5523779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EBE3B7A9-1392-8F7B-4C1C-BA649A5175E1}"/>
              </a:ext>
            </a:extLst>
          </p:cNvPr>
          <p:cNvSpPr/>
          <p:nvPr/>
        </p:nvSpPr>
        <p:spPr>
          <a:xfrm>
            <a:off x="0" y="2286000"/>
            <a:ext cx="2286000" cy="3810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18EEFB5-F763-8956-DCB5-8B35CB92FFF6}"/>
              </a:ext>
            </a:extLst>
          </p:cNvPr>
          <p:cNvSpPr/>
          <p:nvPr/>
        </p:nvSpPr>
        <p:spPr>
          <a:xfrm>
            <a:off x="3429000" y="1524000"/>
            <a:ext cx="685800" cy="3810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75946F0-4A8B-FBE7-C93C-50CEAF7A90D7}"/>
              </a:ext>
            </a:extLst>
          </p:cNvPr>
          <p:cNvSpPr/>
          <p:nvPr/>
        </p:nvSpPr>
        <p:spPr>
          <a:xfrm>
            <a:off x="6781800" y="838200"/>
            <a:ext cx="1828800" cy="381000"/>
          </a:xfrm>
          <a:prstGeom prst="rect">
            <a:avLst/>
          </a:pr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16D2681-0A25-D39F-CEEB-E03513D46E6C}"/>
              </a:ext>
            </a:extLst>
          </p:cNvPr>
          <p:cNvSpPr/>
          <p:nvPr/>
        </p:nvSpPr>
        <p:spPr>
          <a:xfrm>
            <a:off x="7010400" y="4876800"/>
            <a:ext cx="1600200" cy="3810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65209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Plugging my IEM Daily Feature</a:t>
            </a: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199" y="2291432"/>
            <a:ext cx="4078261" cy="2645358"/>
          </a:xfrm>
        </p:spPr>
      </p:pic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Highlights something hopefully relevant each day</a:t>
            </a:r>
          </a:p>
          <a:p>
            <a:r>
              <a:rPr lang="en-US" dirty="0"/>
              <a:t>RSS Feed if you don’t want to check website daily, also view past features</a:t>
            </a:r>
          </a:p>
          <a:p>
            <a:r>
              <a:rPr lang="en-US" dirty="0"/>
              <a:t>Often links to IEM app that generated the plot, so you can tweak, download raw data</a:t>
            </a:r>
          </a:p>
        </p:txBody>
      </p:sp>
    </p:spTree>
    <p:extLst>
      <p:ext uri="{BB962C8B-B14F-4D97-AF65-F5344CB8AC3E}">
        <p14:creationId xmlns:p14="http://schemas.microsoft.com/office/powerpoint/2010/main" val="23264854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0"/>
            <a:ext cx="5116889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0" y="920746"/>
            <a:ext cx="16682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Select Plot Type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0" y="2031480"/>
            <a:ext cx="19613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Select Plot Options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943600" y="3068936"/>
            <a:ext cx="12576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Description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943600" y="4572000"/>
            <a:ext cx="23682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Custom Generated Plot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943600" y="5867400"/>
            <a:ext cx="27496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Download Raw Data (Excel)</a:t>
            </a:r>
          </a:p>
        </p:txBody>
      </p:sp>
      <p:cxnSp>
        <p:nvCxnSpPr>
          <p:cNvPr id="13" name="Straight Arrow Connector 12"/>
          <p:cNvCxnSpPr>
            <a:stCxn id="6" idx="1"/>
          </p:cNvCxnSpPr>
          <p:nvPr/>
        </p:nvCxnSpPr>
        <p:spPr>
          <a:xfrm flipH="1" flipV="1">
            <a:off x="5269289" y="533400"/>
            <a:ext cx="674311" cy="572012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H="1" flipV="1">
            <a:off x="5269289" y="1958202"/>
            <a:ext cx="674311" cy="244124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endCxn id="5" idx="3"/>
          </p:cNvCxnSpPr>
          <p:nvPr/>
        </p:nvCxnSpPr>
        <p:spPr>
          <a:xfrm flipH="1">
            <a:off x="5269289" y="3254705"/>
            <a:ext cx="674311" cy="174295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 flipH="1">
            <a:off x="2286000" y="6132751"/>
            <a:ext cx="3657600" cy="551197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flipH="1">
            <a:off x="3810000" y="4720611"/>
            <a:ext cx="2130674" cy="561693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5861223" y="134104"/>
            <a:ext cx="320228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/>
              <a:t>IEM Auto Plotting</a:t>
            </a:r>
          </a:p>
        </p:txBody>
      </p:sp>
    </p:spTree>
    <p:extLst>
      <p:ext uri="{BB962C8B-B14F-4D97-AF65-F5344CB8AC3E}">
        <p14:creationId xmlns:p14="http://schemas.microsoft.com/office/powerpoint/2010/main" val="12218554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Which network should I use?</a:t>
            </a:r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94036983"/>
              </p:ext>
            </p:extLst>
          </p:nvPr>
        </p:nvGraphicFramePr>
        <p:xfrm>
          <a:off x="457200" y="1600200"/>
          <a:ext cx="8229600" cy="3876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>
                  <a:extLst>
                    <a:ext uri="{9D8B030D-6E8A-4147-A177-3AD203B41FA5}">
                      <a16:colId xmlns:a16="http://schemas.microsoft.com/office/drawing/2014/main" val="3790491294"/>
                    </a:ext>
                  </a:extLst>
                </a:gridCol>
                <a:gridCol w="4114800">
                  <a:extLst>
                    <a:ext uri="{9D8B030D-6E8A-4147-A177-3AD203B41FA5}">
                      <a16:colId xmlns:a16="http://schemas.microsoft.com/office/drawing/2014/main" val="78822022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Data Need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Recommendation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6337406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“Daily” High/Low Temps + Precipitation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NWS COOP</a:t>
                      </a:r>
                      <a:br>
                        <a:rPr lang="en-US" dirty="0"/>
                      </a:br>
                      <a:r>
                        <a:rPr lang="en-US" dirty="0"/>
                        <a:t>IEM “Long Term Climate” / “</a:t>
                      </a:r>
                      <a:r>
                        <a:rPr lang="en-US" dirty="0" err="1"/>
                        <a:t>Climodat</a:t>
                      </a:r>
                      <a:r>
                        <a:rPr lang="en-US" dirty="0"/>
                        <a:t>”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920059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Wind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ISU Soil</a:t>
                      </a:r>
                      <a:r>
                        <a:rPr lang="en-US" baseline="0" dirty="0"/>
                        <a:t> Moisture</a:t>
                      </a:r>
                      <a:br>
                        <a:rPr lang="en-US" baseline="0" dirty="0"/>
                      </a:br>
                      <a:r>
                        <a:rPr lang="en-US" baseline="0" dirty="0"/>
                        <a:t>ASOS / AWOS (Airport weather stations)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43108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Solar</a:t>
                      </a:r>
                      <a:r>
                        <a:rPr lang="en-US" baseline="0" dirty="0"/>
                        <a:t> Radiation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ISU Soil Moisture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823929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Hourly Rainfall,</a:t>
                      </a:r>
                      <a:r>
                        <a:rPr lang="en-US" baseline="0" dirty="0"/>
                        <a:t> not snow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ISU Soil Moisture / ASOS / AWOS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1433493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River Stage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DCP</a:t>
                      </a:r>
                      <a:r>
                        <a:rPr lang="en-US" baseline="0" dirty="0"/>
                        <a:t> (USGS gauges)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406633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Soil Temperature/Moisture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ISU Soil Moisture / SCAN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906304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Humidity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ISU Soil Moisture / ASOS / AWOS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487083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Pavement Temperatures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RWIS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35155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800373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How do I find my closest station within a given IEM network?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IEM -&gt; Info Tab -&gt; Station Data + Metadata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7325" y="2057400"/>
            <a:ext cx="6229350" cy="4626400"/>
          </a:xfrm>
          <a:prstGeom prst="rect">
            <a:avLst/>
          </a:prstGeom>
        </p:spPr>
      </p:pic>
      <p:sp>
        <p:nvSpPr>
          <p:cNvPr id="7" name="Right Arrow 6"/>
          <p:cNvSpPr/>
          <p:nvPr/>
        </p:nvSpPr>
        <p:spPr>
          <a:xfrm>
            <a:off x="685800" y="2971800"/>
            <a:ext cx="771525" cy="1524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ight Arrow 7"/>
          <p:cNvSpPr/>
          <p:nvPr/>
        </p:nvSpPr>
        <p:spPr>
          <a:xfrm>
            <a:off x="685799" y="3326818"/>
            <a:ext cx="771525" cy="1524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385646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Some Weather Variables to Monitor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676400" y="2133600"/>
            <a:ext cx="5232458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Growing Degree Days</a:t>
            </a:r>
          </a:p>
          <a:p>
            <a:r>
              <a:rPr lang="en-US" sz="3600" dirty="0">
                <a:solidFill>
                  <a:schemeClr val="bg2">
                    <a:lumMod val="75000"/>
                  </a:schemeClr>
                </a:solidFill>
              </a:rPr>
              <a:t>Temperatures</a:t>
            </a:r>
          </a:p>
          <a:p>
            <a:r>
              <a:rPr lang="en-US" sz="3600" dirty="0">
                <a:solidFill>
                  <a:schemeClr val="bg2">
                    <a:lumMod val="75000"/>
                  </a:schemeClr>
                </a:solidFill>
              </a:rPr>
              <a:t>Soil Moisture/Temperature</a:t>
            </a:r>
          </a:p>
          <a:p>
            <a:r>
              <a:rPr lang="en-US" sz="3600" dirty="0">
                <a:solidFill>
                  <a:schemeClr val="bg2">
                    <a:lumMod val="75000"/>
                  </a:schemeClr>
                </a:solidFill>
              </a:rPr>
              <a:t>Precipitation</a:t>
            </a:r>
          </a:p>
          <a:p>
            <a:r>
              <a:rPr lang="en-US" sz="3600" dirty="0">
                <a:solidFill>
                  <a:schemeClr val="bg2">
                    <a:lumMod val="75000"/>
                  </a:schemeClr>
                </a:solidFill>
              </a:rPr>
              <a:t>Wind</a:t>
            </a:r>
          </a:p>
        </p:txBody>
      </p:sp>
    </p:spTree>
    <p:extLst>
      <p:ext uri="{BB962C8B-B14F-4D97-AF65-F5344CB8AC3E}">
        <p14:creationId xmlns:p14="http://schemas.microsoft.com/office/powerpoint/2010/main" val="47731330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What are Growing Degree Days (GDD)?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sz="half" idx="1"/>
              </p:nvPr>
            </p:nvSpPr>
            <p:spPr/>
            <p:txBody>
              <a:bodyPr/>
              <a:lstStyle/>
              <a:p>
                <a:r>
                  <a:rPr lang="en-US" dirty="0"/>
                  <a:t>Classic Equation for Corn</a:t>
                </a:r>
              </a:p>
              <a:p>
                <a:endParaRPr lang="en-US" dirty="0"/>
              </a:p>
              <a:p>
                <a:pPr marL="457200" lvl="1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0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d>
                            <m:dPr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𝑑𝑎𝑖𝑙𝑦</m:t>
                              </m:r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h𝑖𝑔h</m:t>
                              </m:r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𝑑𝑎𝑖𝑙𝑦</m:t>
                              </m:r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𝑙𝑜𝑤</m:t>
                              </m:r>
                            </m:e>
                          </m:d>
                        </m:num>
                        <m:den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−50</m:t>
                      </m:r>
                    </m:oMath>
                  </m:oMathPara>
                </a14:m>
                <a:endParaRPr lang="en-US" sz="2000" dirty="0"/>
              </a:p>
              <a:p>
                <a:pPr marL="457200" lvl="1" indent="0">
                  <a:buNone/>
                </a:pPr>
                <a:r>
                  <a:rPr lang="en-US" sz="2000" dirty="0"/>
                  <a:t>Where:</a:t>
                </a:r>
              </a:p>
              <a:p>
                <a:pPr marL="457200" lvl="1" indent="0">
                  <a:buNone/>
                </a:pPr>
                <a:r>
                  <a:rPr lang="en-US" sz="2000" dirty="0"/>
                  <a:t>Daily hi/low is capped at 86F</a:t>
                </a:r>
              </a:p>
              <a:p>
                <a:pPr marL="457200" lvl="1" indent="0">
                  <a:buNone/>
                </a:pPr>
                <a:r>
                  <a:rPr lang="en-US" sz="2000" dirty="0"/>
                  <a:t>Daily hi/low is floored at 50F</a:t>
                </a:r>
              </a:p>
              <a:p>
                <a:pPr marL="457200" lvl="1" indent="0">
                  <a:buNone/>
                </a:pPr>
                <a:r>
                  <a:rPr lang="en-US" sz="2000" dirty="0"/>
                  <a:t>Base is 50F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blipFill>
                <a:blip r:embed="rId2"/>
                <a:stretch>
                  <a:fillRect l="-2715" t="-134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Example 1</a:t>
            </a:r>
          </a:p>
          <a:p>
            <a:pPr marL="0" indent="0">
              <a:buNone/>
            </a:pPr>
            <a:r>
              <a:rPr lang="en-US" sz="2000" dirty="0"/>
              <a:t>High 90</a:t>
            </a:r>
          </a:p>
          <a:p>
            <a:pPr marL="0" indent="0">
              <a:buNone/>
            </a:pPr>
            <a:r>
              <a:rPr lang="en-US" sz="2000" dirty="0"/>
              <a:t>Low 48</a:t>
            </a:r>
          </a:p>
          <a:p>
            <a:pPr marL="0" indent="0">
              <a:buNone/>
            </a:pPr>
            <a:r>
              <a:rPr lang="en-US" sz="2000" dirty="0"/>
              <a:t>GDD: (</a:t>
            </a:r>
            <a:r>
              <a:rPr lang="en-US" sz="2000" strike="sngStrike" dirty="0"/>
              <a:t>90</a:t>
            </a:r>
            <a:r>
              <a:rPr lang="en-US" sz="2000" dirty="0"/>
              <a:t> 86 + </a:t>
            </a:r>
            <a:r>
              <a:rPr lang="en-US" sz="2000" strike="sngStrike" dirty="0"/>
              <a:t>48</a:t>
            </a:r>
            <a:r>
              <a:rPr lang="en-US" sz="2000" dirty="0"/>
              <a:t> 50)/2 – 50 = 18</a:t>
            </a:r>
          </a:p>
          <a:p>
            <a:pPr marL="0" indent="0">
              <a:buNone/>
            </a:pPr>
            <a:endParaRPr lang="en-US" sz="2000" dirty="0"/>
          </a:p>
          <a:p>
            <a:r>
              <a:rPr lang="en-US" dirty="0"/>
              <a:t>Example 2</a:t>
            </a:r>
          </a:p>
          <a:p>
            <a:pPr marL="0" indent="0">
              <a:buNone/>
            </a:pPr>
            <a:r>
              <a:rPr lang="en-US" sz="2000" dirty="0"/>
              <a:t>High 40</a:t>
            </a:r>
          </a:p>
          <a:p>
            <a:pPr marL="0" indent="0">
              <a:buNone/>
            </a:pPr>
            <a:r>
              <a:rPr lang="en-US" sz="2000" dirty="0"/>
              <a:t>Low 32</a:t>
            </a:r>
          </a:p>
          <a:p>
            <a:pPr marL="0" indent="0">
              <a:buNone/>
            </a:pPr>
            <a:r>
              <a:rPr lang="en-US" sz="2000" dirty="0"/>
              <a:t>GDD: (</a:t>
            </a:r>
            <a:r>
              <a:rPr lang="en-US" sz="2000" strike="sngStrike" dirty="0"/>
              <a:t>40</a:t>
            </a:r>
            <a:r>
              <a:rPr lang="en-US" sz="2000" dirty="0"/>
              <a:t> 50 + </a:t>
            </a:r>
            <a:r>
              <a:rPr lang="en-US" sz="2000" strike="sngStrike" dirty="0"/>
              <a:t>32</a:t>
            </a:r>
            <a:r>
              <a:rPr lang="en-US" sz="2000" dirty="0"/>
              <a:t> 50)/2 – 50 = 0</a:t>
            </a:r>
          </a:p>
          <a:p>
            <a:pPr marL="0" indent="0">
              <a:buNone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14797692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5225" y="-8238"/>
            <a:ext cx="9006417" cy="6754813"/>
          </a:xfrm>
        </p:spPr>
      </p:pic>
      <p:sp>
        <p:nvSpPr>
          <p:cNvPr id="10" name="Rounded Rectangle 9"/>
          <p:cNvSpPr/>
          <p:nvPr/>
        </p:nvSpPr>
        <p:spPr>
          <a:xfrm>
            <a:off x="3200400" y="2209800"/>
            <a:ext cx="685801" cy="914400"/>
          </a:xfrm>
          <a:prstGeom prst="roundRect">
            <a:avLst/>
          </a:prstGeom>
          <a:noFill/>
          <a:ln w="571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6934200" y="111425"/>
            <a:ext cx="13335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hlinkClick r:id="rId3"/>
              </a:rPr>
              <a:t>Web Link</a:t>
            </a:r>
            <a:r>
              <a:rPr lang="en-US" dirty="0"/>
              <a:t> #9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4634612" y="4267200"/>
            <a:ext cx="1308988" cy="1752600"/>
          </a:xfrm>
          <a:prstGeom prst="roundRect">
            <a:avLst/>
          </a:prstGeom>
          <a:noFill/>
          <a:ln w="571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11200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A7B97D7-8AF8-86A8-EBE0-0887769866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Who am I and Why am I here?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34831EC-E61A-BFAB-45EA-7ABFA00FD24D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Hi I’m </a:t>
            </a:r>
            <a:r>
              <a:rPr lang="en-US" dirty="0" err="1"/>
              <a:t>daryl</a:t>
            </a:r>
            <a:r>
              <a:rPr lang="en-US" dirty="0"/>
              <a:t>! I’m staff in Agronomy with a BS in Meteorology.</a:t>
            </a:r>
          </a:p>
          <a:p>
            <a:r>
              <a:rPr lang="en-US" dirty="0"/>
              <a:t>I’m the proprietor of the IEM website.</a:t>
            </a:r>
          </a:p>
          <a:p>
            <a:r>
              <a:rPr lang="en-US" dirty="0"/>
              <a:t>All y’all are supposed to be directly in my wheelhouse for website users to support!</a:t>
            </a:r>
          </a:p>
          <a:p>
            <a:r>
              <a:rPr lang="en-US" dirty="0"/>
              <a:t>I was told there was free food.</a:t>
            </a:r>
          </a:p>
          <a:p>
            <a:endParaRPr lang="en-US" dirty="0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12AE9D28-5CC6-0812-C560-50FF9390D124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2108404"/>
            <a:ext cx="4495800" cy="3185595"/>
          </a:xfr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26D8F33-8C01-73CA-A2A9-C4D31DE08ADD}"/>
              </a:ext>
            </a:extLst>
          </p:cNvPr>
          <p:cNvSpPr txBox="1"/>
          <p:nvPr/>
        </p:nvSpPr>
        <p:spPr>
          <a:xfrm>
            <a:off x="7848600" y="5293999"/>
            <a:ext cx="129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AP Photo</a:t>
            </a:r>
          </a:p>
        </p:txBody>
      </p:sp>
    </p:spTree>
    <p:extLst>
      <p:ext uri="{BB962C8B-B14F-4D97-AF65-F5344CB8AC3E}">
        <p14:creationId xmlns:p14="http://schemas.microsoft.com/office/powerpoint/2010/main" val="243151399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5225" y="-8238"/>
            <a:ext cx="9006417" cy="6754812"/>
          </a:xfrm>
        </p:spPr>
      </p:pic>
      <p:sp>
        <p:nvSpPr>
          <p:cNvPr id="11" name="TextBox 10"/>
          <p:cNvSpPr txBox="1"/>
          <p:nvPr/>
        </p:nvSpPr>
        <p:spPr>
          <a:xfrm>
            <a:off x="7086600" y="111426"/>
            <a:ext cx="15676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hlinkClick r:id="rId3"/>
              </a:rPr>
              <a:t>Web Link</a:t>
            </a:r>
            <a:r>
              <a:rPr lang="en-US" dirty="0"/>
              <a:t> #108</a:t>
            </a:r>
          </a:p>
        </p:txBody>
      </p:sp>
    </p:spTree>
    <p:extLst>
      <p:ext uri="{BB962C8B-B14F-4D97-AF65-F5344CB8AC3E}">
        <p14:creationId xmlns:p14="http://schemas.microsoft.com/office/powerpoint/2010/main" val="237349534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5225" y="-8238"/>
            <a:ext cx="9006416" cy="6754812"/>
          </a:xfrm>
        </p:spPr>
      </p:pic>
      <p:sp>
        <p:nvSpPr>
          <p:cNvPr id="11" name="TextBox 10"/>
          <p:cNvSpPr txBox="1"/>
          <p:nvPr/>
        </p:nvSpPr>
        <p:spPr>
          <a:xfrm>
            <a:off x="7315200" y="18393"/>
            <a:ext cx="15676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hlinkClick r:id="rId3"/>
              </a:rPr>
              <a:t>Web Link</a:t>
            </a:r>
            <a:r>
              <a:rPr lang="en-US" dirty="0"/>
              <a:t> #179</a:t>
            </a:r>
          </a:p>
        </p:txBody>
      </p:sp>
    </p:spTree>
    <p:extLst>
      <p:ext uri="{BB962C8B-B14F-4D97-AF65-F5344CB8AC3E}">
        <p14:creationId xmlns:p14="http://schemas.microsoft.com/office/powerpoint/2010/main" val="220998747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5225" y="-8238"/>
            <a:ext cx="9006416" cy="6754811"/>
          </a:xfrm>
        </p:spPr>
      </p:pic>
      <p:sp>
        <p:nvSpPr>
          <p:cNvPr id="11" name="TextBox 10"/>
          <p:cNvSpPr txBox="1"/>
          <p:nvPr/>
        </p:nvSpPr>
        <p:spPr>
          <a:xfrm>
            <a:off x="7543800" y="124565"/>
            <a:ext cx="13335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hlinkClick r:id="rId3"/>
              </a:rPr>
              <a:t>Web Link</a:t>
            </a:r>
            <a:r>
              <a:rPr lang="en-US" dirty="0"/>
              <a:t> #7</a:t>
            </a:r>
          </a:p>
        </p:txBody>
      </p:sp>
    </p:spTree>
    <p:extLst>
      <p:ext uri="{BB962C8B-B14F-4D97-AF65-F5344CB8AC3E}">
        <p14:creationId xmlns:p14="http://schemas.microsoft.com/office/powerpoint/2010/main" val="184799466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Some Weather Variables to Monitor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676400" y="2133600"/>
            <a:ext cx="5232458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solidFill>
                  <a:schemeClr val="bg2">
                    <a:lumMod val="75000"/>
                  </a:schemeClr>
                </a:solidFill>
              </a:rPr>
              <a:t>Growing Degree Days</a:t>
            </a:r>
          </a:p>
          <a:p>
            <a:r>
              <a:rPr lang="en-US" sz="3600" dirty="0"/>
              <a:t>Temperatures</a:t>
            </a:r>
          </a:p>
          <a:p>
            <a:r>
              <a:rPr lang="en-US" sz="3600" dirty="0">
                <a:solidFill>
                  <a:schemeClr val="bg2">
                    <a:lumMod val="75000"/>
                  </a:schemeClr>
                </a:solidFill>
              </a:rPr>
              <a:t>Soil Moisture/Temperature</a:t>
            </a:r>
          </a:p>
          <a:p>
            <a:r>
              <a:rPr lang="en-US" sz="3600" dirty="0">
                <a:solidFill>
                  <a:schemeClr val="bg2">
                    <a:lumMod val="75000"/>
                  </a:schemeClr>
                </a:solidFill>
              </a:rPr>
              <a:t>Precipitation</a:t>
            </a:r>
          </a:p>
          <a:p>
            <a:r>
              <a:rPr lang="en-US" sz="3600" dirty="0">
                <a:solidFill>
                  <a:schemeClr val="bg2">
                    <a:lumMod val="75000"/>
                  </a:schemeClr>
                </a:solidFill>
              </a:rPr>
              <a:t>Wind</a:t>
            </a:r>
          </a:p>
        </p:txBody>
      </p:sp>
    </p:spTree>
    <p:extLst>
      <p:ext uri="{BB962C8B-B14F-4D97-AF65-F5344CB8AC3E}">
        <p14:creationId xmlns:p14="http://schemas.microsoft.com/office/powerpoint/2010/main" val="145586589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2197B673-FD5C-3C8C-3BE9-0AD15F1CBE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132705" y="6398696"/>
            <a:ext cx="14505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hlinkClick r:id="rId3"/>
              </a:rPr>
              <a:t>Web Link</a:t>
            </a:r>
            <a:r>
              <a:rPr lang="en-US" dirty="0"/>
              <a:t> #32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3276600" y="1981200"/>
            <a:ext cx="1295400" cy="4602162"/>
          </a:xfrm>
          <a:prstGeom prst="roundRect">
            <a:avLst/>
          </a:prstGeom>
          <a:noFill/>
          <a:ln w="571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089345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5226" y="-8238"/>
            <a:ext cx="9006414" cy="6754811"/>
          </a:xfrm>
        </p:spPr>
      </p:pic>
      <p:sp>
        <p:nvSpPr>
          <p:cNvPr id="11" name="TextBox 10"/>
          <p:cNvSpPr txBox="1"/>
          <p:nvPr/>
        </p:nvSpPr>
        <p:spPr>
          <a:xfrm>
            <a:off x="5638800" y="6377241"/>
            <a:ext cx="14505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hlinkClick r:id="rId3"/>
              </a:rPr>
              <a:t>Web Link</a:t>
            </a:r>
            <a:r>
              <a:rPr lang="en-US" dirty="0"/>
              <a:t> #23</a:t>
            </a:r>
          </a:p>
        </p:txBody>
      </p:sp>
    </p:spTree>
    <p:extLst>
      <p:ext uri="{BB962C8B-B14F-4D97-AF65-F5344CB8AC3E}">
        <p14:creationId xmlns:p14="http://schemas.microsoft.com/office/powerpoint/2010/main" val="298909450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25582" y="367029"/>
            <a:ext cx="8005702" cy="6004277"/>
          </a:xfrm>
        </p:spPr>
      </p:pic>
      <p:sp>
        <p:nvSpPr>
          <p:cNvPr id="11" name="TextBox 10"/>
          <p:cNvSpPr txBox="1"/>
          <p:nvPr/>
        </p:nvSpPr>
        <p:spPr>
          <a:xfrm>
            <a:off x="6781800" y="5334000"/>
            <a:ext cx="14505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hlinkClick r:id="rId3"/>
              </a:rPr>
              <a:t>Web Link</a:t>
            </a:r>
            <a:r>
              <a:rPr lang="en-US" dirty="0"/>
              <a:t> #93</a:t>
            </a:r>
          </a:p>
        </p:txBody>
      </p:sp>
    </p:spTree>
    <p:extLst>
      <p:ext uri="{BB962C8B-B14F-4D97-AF65-F5344CB8AC3E}">
        <p14:creationId xmlns:p14="http://schemas.microsoft.com/office/powerpoint/2010/main" val="284850448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Some Weather Variables to Monitor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676400" y="2133600"/>
            <a:ext cx="5232458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solidFill>
                  <a:schemeClr val="bg2">
                    <a:lumMod val="75000"/>
                  </a:schemeClr>
                </a:solidFill>
              </a:rPr>
              <a:t>Growing Degree Days</a:t>
            </a:r>
          </a:p>
          <a:p>
            <a:r>
              <a:rPr lang="en-US" sz="3600" dirty="0">
                <a:solidFill>
                  <a:schemeClr val="bg2">
                    <a:lumMod val="75000"/>
                  </a:schemeClr>
                </a:solidFill>
              </a:rPr>
              <a:t>Temperatures</a:t>
            </a:r>
          </a:p>
          <a:p>
            <a:r>
              <a:rPr lang="en-US" sz="3600" dirty="0"/>
              <a:t>Soil Moisture/Temperature</a:t>
            </a:r>
          </a:p>
          <a:p>
            <a:r>
              <a:rPr lang="en-US" sz="3600" dirty="0">
                <a:solidFill>
                  <a:schemeClr val="bg2">
                    <a:lumMod val="75000"/>
                  </a:schemeClr>
                </a:solidFill>
              </a:rPr>
              <a:t>Precipitation</a:t>
            </a:r>
          </a:p>
          <a:p>
            <a:r>
              <a:rPr lang="en-US" sz="3600" dirty="0">
                <a:solidFill>
                  <a:schemeClr val="bg2">
                    <a:lumMod val="75000"/>
                  </a:schemeClr>
                </a:solidFill>
              </a:rPr>
              <a:t>Wind</a:t>
            </a:r>
          </a:p>
        </p:txBody>
      </p:sp>
    </p:spTree>
    <p:extLst>
      <p:ext uri="{BB962C8B-B14F-4D97-AF65-F5344CB8AC3E}">
        <p14:creationId xmlns:p14="http://schemas.microsoft.com/office/powerpoint/2010/main" val="354627504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5225" y="-8238"/>
            <a:ext cx="9006416" cy="6754811"/>
          </a:xfrm>
        </p:spPr>
      </p:pic>
      <p:sp>
        <p:nvSpPr>
          <p:cNvPr id="11" name="TextBox 10"/>
          <p:cNvSpPr txBox="1"/>
          <p:nvPr/>
        </p:nvSpPr>
        <p:spPr>
          <a:xfrm>
            <a:off x="5486400" y="6377241"/>
            <a:ext cx="15676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hlinkClick r:id="rId3"/>
              </a:rPr>
              <a:t>Web Link</a:t>
            </a:r>
            <a:r>
              <a:rPr lang="en-US" dirty="0"/>
              <a:t> #177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4267200" y="3810000"/>
            <a:ext cx="1447800" cy="1600199"/>
          </a:xfrm>
          <a:prstGeom prst="roundRect">
            <a:avLst/>
          </a:prstGeom>
          <a:noFill/>
          <a:ln w="571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ounded Rectangle 4">
            <a:extLst>
              <a:ext uri="{FF2B5EF4-FFF2-40B4-BE49-F238E27FC236}">
                <a16:creationId xmlns:a16="http://schemas.microsoft.com/office/drawing/2014/main" id="{F4E5A957-E20E-EBB6-7D26-FB06C55F3DBB}"/>
              </a:ext>
            </a:extLst>
          </p:cNvPr>
          <p:cNvSpPr/>
          <p:nvPr/>
        </p:nvSpPr>
        <p:spPr>
          <a:xfrm>
            <a:off x="2514600" y="4467677"/>
            <a:ext cx="1447800" cy="1600199"/>
          </a:xfrm>
          <a:prstGeom prst="roundRect">
            <a:avLst/>
          </a:prstGeom>
          <a:noFill/>
          <a:ln w="571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360919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5225" y="-8238"/>
            <a:ext cx="9006416" cy="6754812"/>
          </a:xfrm>
        </p:spPr>
      </p:pic>
      <p:sp>
        <p:nvSpPr>
          <p:cNvPr id="11" name="TextBox 10"/>
          <p:cNvSpPr txBox="1"/>
          <p:nvPr/>
        </p:nvSpPr>
        <p:spPr>
          <a:xfrm>
            <a:off x="6553200" y="6379870"/>
            <a:ext cx="10482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hlinkClick r:id="rId3"/>
              </a:rPr>
              <a:t>Web Link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12735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What is going on here?</a:t>
            </a:r>
            <a:br>
              <a:rPr lang="en-US" dirty="0"/>
            </a:br>
            <a:r>
              <a:rPr lang="en-US" dirty="0"/>
              <a:t>https://mesonet.agron.iastate.edu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9919083-A34A-D8B3-B892-DFBED051FA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2324" y="2362200"/>
            <a:ext cx="4064476" cy="29718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0B7F237-7766-33FA-5B03-9EF415EE328F}"/>
              </a:ext>
            </a:extLst>
          </p:cNvPr>
          <p:cNvSpPr txBox="1"/>
          <p:nvPr/>
        </p:nvSpPr>
        <p:spPr>
          <a:xfrm>
            <a:off x="457200" y="1752600"/>
            <a:ext cx="4114800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2400" dirty="0"/>
              <a:t>For past 21 years, I’ve implemented about 95% of the requests made of me for weather / climate products + data.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/>
              <a:t>Unmitigated website feature sprawl with ~150 apps, ~30 download portals, and ~230 automated plotting apps.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/>
              <a:t>To atone for these sins, I promptly answer all the emails I get. (GOTO step 1)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281943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5225" y="-8238"/>
            <a:ext cx="9006416" cy="6754811"/>
          </a:xfrm>
        </p:spPr>
      </p:pic>
      <p:sp>
        <p:nvSpPr>
          <p:cNvPr id="11" name="TextBox 10"/>
          <p:cNvSpPr txBox="1"/>
          <p:nvPr/>
        </p:nvSpPr>
        <p:spPr>
          <a:xfrm>
            <a:off x="5715000" y="6377241"/>
            <a:ext cx="15676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hlinkClick r:id="rId3"/>
              </a:rPr>
              <a:t>Web Link</a:t>
            </a:r>
            <a:r>
              <a:rPr lang="en-US" dirty="0"/>
              <a:t> #177</a:t>
            </a:r>
          </a:p>
        </p:txBody>
      </p:sp>
    </p:spTree>
    <p:extLst>
      <p:ext uri="{BB962C8B-B14F-4D97-AF65-F5344CB8AC3E}">
        <p14:creationId xmlns:p14="http://schemas.microsoft.com/office/powerpoint/2010/main" val="194884800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Some Weather Variables to Monitor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676400" y="2133600"/>
            <a:ext cx="5232458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solidFill>
                  <a:schemeClr val="bg2">
                    <a:lumMod val="75000"/>
                  </a:schemeClr>
                </a:solidFill>
              </a:rPr>
              <a:t>Growing Degree Days</a:t>
            </a:r>
          </a:p>
          <a:p>
            <a:r>
              <a:rPr lang="en-US" sz="3600" dirty="0">
                <a:solidFill>
                  <a:schemeClr val="bg2">
                    <a:lumMod val="75000"/>
                  </a:schemeClr>
                </a:solidFill>
              </a:rPr>
              <a:t>Temperatures</a:t>
            </a:r>
          </a:p>
          <a:p>
            <a:r>
              <a:rPr lang="en-US" sz="3600" dirty="0">
                <a:solidFill>
                  <a:schemeClr val="bg2">
                    <a:lumMod val="75000"/>
                  </a:schemeClr>
                </a:solidFill>
              </a:rPr>
              <a:t>Soil Moisture/Temperature</a:t>
            </a:r>
          </a:p>
          <a:p>
            <a:r>
              <a:rPr lang="en-US" sz="3600" dirty="0"/>
              <a:t>Precipitation</a:t>
            </a:r>
          </a:p>
          <a:p>
            <a:r>
              <a:rPr lang="en-US" sz="3600" dirty="0">
                <a:solidFill>
                  <a:schemeClr val="bg2">
                    <a:lumMod val="75000"/>
                  </a:schemeClr>
                </a:solidFill>
              </a:rPr>
              <a:t>Wind</a:t>
            </a:r>
          </a:p>
        </p:txBody>
      </p:sp>
    </p:spTree>
    <p:extLst>
      <p:ext uri="{BB962C8B-B14F-4D97-AF65-F5344CB8AC3E}">
        <p14:creationId xmlns:p14="http://schemas.microsoft.com/office/powerpoint/2010/main" val="347566474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5226" y="-8238"/>
            <a:ext cx="9006414" cy="6754811"/>
          </a:xfrm>
        </p:spPr>
      </p:pic>
      <p:sp>
        <p:nvSpPr>
          <p:cNvPr id="11" name="TextBox 10"/>
          <p:cNvSpPr txBox="1"/>
          <p:nvPr/>
        </p:nvSpPr>
        <p:spPr>
          <a:xfrm>
            <a:off x="4953000" y="6412468"/>
            <a:ext cx="14505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hlinkClick r:id="rId3"/>
              </a:rPr>
              <a:t>Web Link</a:t>
            </a:r>
            <a:r>
              <a:rPr lang="en-US" dirty="0"/>
              <a:t> #84</a:t>
            </a:r>
          </a:p>
        </p:txBody>
      </p:sp>
    </p:spTree>
    <p:extLst>
      <p:ext uri="{BB962C8B-B14F-4D97-AF65-F5344CB8AC3E}">
        <p14:creationId xmlns:p14="http://schemas.microsoft.com/office/powerpoint/2010/main" val="364841632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5225" y="-8238"/>
            <a:ext cx="9006416" cy="6754811"/>
          </a:xfrm>
        </p:spPr>
      </p:pic>
      <p:sp>
        <p:nvSpPr>
          <p:cNvPr id="11" name="TextBox 10"/>
          <p:cNvSpPr txBox="1"/>
          <p:nvPr/>
        </p:nvSpPr>
        <p:spPr>
          <a:xfrm>
            <a:off x="7391400" y="142958"/>
            <a:ext cx="15676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hlinkClick r:id="rId3"/>
              </a:rPr>
              <a:t>Web Link</a:t>
            </a:r>
            <a:r>
              <a:rPr lang="en-US" dirty="0"/>
              <a:t> #108</a:t>
            </a:r>
          </a:p>
        </p:txBody>
      </p:sp>
    </p:spTree>
    <p:extLst>
      <p:ext uri="{BB962C8B-B14F-4D97-AF65-F5344CB8AC3E}">
        <p14:creationId xmlns:p14="http://schemas.microsoft.com/office/powerpoint/2010/main" val="226180679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Some Weather Variables to Monitor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676400" y="2133600"/>
            <a:ext cx="5232458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solidFill>
                  <a:schemeClr val="bg2">
                    <a:lumMod val="75000"/>
                  </a:schemeClr>
                </a:solidFill>
              </a:rPr>
              <a:t>Growing Degree Days</a:t>
            </a:r>
          </a:p>
          <a:p>
            <a:r>
              <a:rPr lang="en-US" sz="3600" dirty="0">
                <a:solidFill>
                  <a:schemeClr val="bg2">
                    <a:lumMod val="75000"/>
                  </a:schemeClr>
                </a:solidFill>
              </a:rPr>
              <a:t>Temperatures</a:t>
            </a:r>
          </a:p>
          <a:p>
            <a:r>
              <a:rPr lang="en-US" sz="3600" dirty="0">
                <a:solidFill>
                  <a:schemeClr val="bg2">
                    <a:lumMod val="75000"/>
                  </a:schemeClr>
                </a:solidFill>
              </a:rPr>
              <a:t>Soil Moisture/Temperature</a:t>
            </a:r>
          </a:p>
          <a:p>
            <a:r>
              <a:rPr lang="en-US" sz="3600" dirty="0">
                <a:solidFill>
                  <a:schemeClr val="bg2">
                    <a:lumMod val="75000"/>
                  </a:schemeClr>
                </a:solidFill>
              </a:rPr>
              <a:t>Precipitation</a:t>
            </a:r>
          </a:p>
          <a:p>
            <a:r>
              <a:rPr lang="en-US" sz="3600" dirty="0"/>
              <a:t>Wind</a:t>
            </a:r>
          </a:p>
        </p:txBody>
      </p:sp>
    </p:spTree>
    <p:extLst>
      <p:ext uri="{BB962C8B-B14F-4D97-AF65-F5344CB8AC3E}">
        <p14:creationId xmlns:p14="http://schemas.microsoft.com/office/powerpoint/2010/main" val="199413005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5225" y="-8238"/>
            <a:ext cx="9006416" cy="6754811"/>
          </a:xfrm>
        </p:spPr>
      </p:pic>
      <p:sp>
        <p:nvSpPr>
          <p:cNvPr id="11" name="TextBox 10"/>
          <p:cNvSpPr txBox="1"/>
          <p:nvPr/>
        </p:nvSpPr>
        <p:spPr>
          <a:xfrm>
            <a:off x="6361056" y="159949"/>
            <a:ext cx="15676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hlinkClick r:id="rId3"/>
              </a:rPr>
              <a:t>Web Link</a:t>
            </a:r>
            <a:r>
              <a:rPr lang="en-US" dirty="0"/>
              <a:t> #173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3200400" y="1676400"/>
            <a:ext cx="1219200" cy="3810000"/>
          </a:xfrm>
          <a:prstGeom prst="roundRect">
            <a:avLst/>
          </a:prstGeom>
          <a:noFill/>
          <a:ln w="571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ounded Rectangle 8"/>
          <p:cNvSpPr/>
          <p:nvPr/>
        </p:nvSpPr>
        <p:spPr>
          <a:xfrm>
            <a:off x="6885174" y="1066800"/>
            <a:ext cx="1268225" cy="4419600"/>
          </a:xfrm>
          <a:prstGeom prst="roundRect">
            <a:avLst/>
          </a:prstGeom>
          <a:noFill/>
          <a:ln w="571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233276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February vs August Wind Rose</a:t>
            </a: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7200" y="1843881"/>
            <a:ext cx="4038600" cy="4038600"/>
          </a:xfrm>
        </p:spPr>
      </p:pic>
      <p:pic>
        <p:nvPicPr>
          <p:cNvPr id="8" name="Content Placeholder 7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648200" y="1843881"/>
            <a:ext cx="4038600" cy="4038600"/>
          </a:xfrm>
        </p:spPr>
      </p:pic>
      <p:sp>
        <p:nvSpPr>
          <p:cNvPr id="9" name="TextBox 8"/>
          <p:cNvSpPr txBox="1"/>
          <p:nvPr/>
        </p:nvSpPr>
        <p:spPr>
          <a:xfrm>
            <a:off x="3980964" y="6019800"/>
            <a:ext cx="10482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hlinkClick r:id="rId4"/>
              </a:rPr>
              <a:t>Web Link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153482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8382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OK, enough of my rambling…. Questions?</a:t>
            </a:r>
            <a:br>
              <a:rPr lang="en-US" dirty="0"/>
            </a:br>
            <a:r>
              <a:rPr lang="en-US" dirty="0">
                <a:hlinkClick r:id="rId2"/>
              </a:rPr>
              <a:t>https://mesonet.agron.iastate.edu</a:t>
            </a:r>
            <a:br>
              <a:rPr lang="en-US" dirty="0"/>
            </a:br>
            <a:r>
              <a:rPr lang="en-US" dirty="0"/>
              <a:t>“Info” Tab -&gt; Presentations</a:t>
            </a: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8417" y="2747209"/>
            <a:ext cx="2723882" cy="3196391"/>
          </a:xfrm>
        </p:spPr>
      </p:pic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4648200" y="3117347"/>
            <a:ext cx="4267200" cy="2286000"/>
          </a:xfrm>
        </p:spPr>
        <p:txBody>
          <a:bodyPr/>
          <a:lstStyle/>
          <a:p>
            <a:r>
              <a:rPr lang="en-US" dirty="0"/>
              <a:t>Twitter: @</a:t>
            </a:r>
            <a:r>
              <a:rPr lang="en-US" dirty="0" err="1"/>
              <a:t>akrherz</a:t>
            </a:r>
            <a:endParaRPr lang="en-US" dirty="0"/>
          </a:p>
          <a:p>
            <a:r>
              <a:rPr lang="en-US" dirty="0"/>
              <a:t>akrherz@iastate.edu</a:t>
            </a:r>
          </a:p>
          <a:p>
            <a:r>
              <a:rPr lang="en-US" dirty="0"/>
              <a:t>515-451-9249</a:t>
            </a:r>
          </a:p>
        </p:txBody>
      </p:sp>
    </p:spTree>
    <p:extLst>
      <p:ext uri="{BB962C8B-B14F-4D97-AF65-F5344CB8AC3E}">
        <p14:creationId xmlns:p14="http://schemas.microsoft.com/office/powerpoint/2010/main" val="30390390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9144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Horrible Self Own.</a:t>
            </a:r>
            <a:br>
              <a:rPr lang="en-US" dirty="0"/>
            </a:br>
            <a:r>
              <a:rPr lang="en-US" dirty="0"/>
              <a:t>So I need to spend an hour with a </a:t>
            </a:r>
            <a:r>
              <a:rPr lang="en-US" dirty="0" err="1"/>
              <a:t>Powerpoint</a:t>
            </a:r>
            <a:r>
              <a:rPr lang="en-US" dirty="0"/>
              <a:t> to explain how to use a website in the year 2022?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44F1A864-7AC6-7F6F-0A39-11EDC455838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0275" y="2811462"/>
            <a:ext cx="4743450" cy="3771900"/>
          </a:xfrm>
        </p:spPr>
      </p:pic>
    </p:spTree>
    <p:extLst>
      <p:ext uri="{BB962C8B-B14F-4D97-AF65-F5344CB8AC3E}">
        <p14:creationId xmlns:p14="http://schemas.microsoft.com/office/powerpoint/2010/main" val="27045706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/>
              <a:t>30,000 foot view of IEM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2057400"/>
            <a:ext cx="8229600" cy="4068763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Other states have a University/State “</a:t>
            </a:r>
            <a:r>
              <a:rPr lang="en-US" dirty="0" err="1"/>
              <a:t>Mesonet</a:t>
            </a:r>
            <a:r>
              <a:rPr lang="en-US" dirty="0"/>
              <a:t>” with staff (gasp), deployed equipment, and research programs. </a:t>
            </a:r>
          </a:p>
          <a:p>
            <a:r>
              <a:rPr lang="en-US" dirty="0"/>
              <a:t>ISU has a “Soil Moisture Network”, which is a quasi </a:t>
            </a:r>
            <a:r>
              <a:rPr lang="en-US" dirty="0" err="1"/>
              <a:t>mesonet</a:t>
            </a:r>
            <a:r>
              <a:rPr lang="en-US" dirty="0"/>
              <a:t>, some call it the </a:t>
            </a:r>
            <a:r>
              <a:rPr lang="en-US" dirty="0" err="1"/>
              <a:t>mesonet</a:t>
            </a:r>
            <a:r>
              <a:rPr lang="en-US" dirty="0"/>
              <a:t>, but it is not what the IEM is!</a:t>
            </a:r>
          </a:p>
          <a:p>
            <a:r>
              <a:rPr lang="en-US" dirty="0"/>
              <a:t>Data from the Soil Moisture Network is found on the IEM website, along with everything else under the sun! To make things fun and confusing.</a:t>
            </a:r>
          </a:p>
        </p:txBody>
      </p:sp>
    </p:spTree>
    <p:extLst>
      <p:ext uri="{BB962C8B-B14F-4D97-AF65-F5344CB8AC3E}">
        <p14:creationId xmlns:p14="http://schemas.microsoft.com/office/powerpoint/2010/main" val="17066942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2DAF3A-B8EC-A992-1F32-D58CEC1EEC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150" y="11430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Augh </a:t>
            </a:r>
            <a:r>
              <a:rPr lang="en-US" dirty="0" err="1"/>
              <a:t>daryl</a:t>
            </a:r>
            <a:r>
              <a:rPr lang="en-US" dirty="0"/>
              <a:t>!</a:t>
            </a:r>
            <a:br>
              <a:rPr lang="en-US" dirty="0"/>
            </a:br>
            <a:r>
              <a:rPr lang="en-US" dirty="0"/>
              <a:t>I just want to know how much it</a:t>
            </a:r>
            <a:br>
              <a:rPr lang="en-US" dirty="0"/>
            </a:br>
            <a:r>
              <a:rPr lang="en-US" dirty="0"/>
              <a:t>rained and if we are above or</a:t>
            </a:r>
            <a:br>
              <a:rPr lang="en-US" dirty="0"/>
            </a:br>
            <a:r>
              <a:rPr lang="en-US" dirty="0"/>
              <a:t>below average for GDDs.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69CA40E-031A-FF66-09AC-4F8E317709A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1200" y="3810000"/>
            <a:ext cx="5397500" cy="2590800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E5749E6-5DD1-1DA6-61D3-55FC657C260D}"/>
              </a:ext>
            </a:extLst>
          </p:cNvPr>
          <p:cNvSpPr txBox="1"/>
          <p:nvPr/>
        </p:nvSpPr>
        <p:spPr>
          <a:xfrm>
            <a:off x="6400800" y="6408683"/>
            <a:ext cx="11521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Tenor.com</a:t>
            </a:r>
          </a:p>
        </p:txBody>
      </p:sp>
    </p:spTree>
    <p:extLst>
      <p:ext uri="{BB962C8B-B14F-4D97-AF65-F5344CB8AC3E}">
        <p14:creationId xmlns:p14="http://schemas.microsoft.com/office/powerpoint/2010/main" val="9498396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DF699F7-A52C-9325-D6E3-609F930D03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TELL ME RAINFALL AND GDDs!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D07712D-2EC1-B861-DB49-A86CD28D0152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Do you know what you are asking for?</a:t>
            </a:r>
          </a:p>
          <a:p>
            <a:r>
              <a:rPr lang="en-US" dirty="0"/>
              <a:t>What is average/normal, are they even the same?</a:t>
            </a:r>
          </a:p>
          <a:p>
            <a:r>
              <a:rPr lang="en-US" dirty="0"/>
              <a:t>What are your accuracy requirements?</a:t>
            </a:r>
          </a:p>
          <a:p>
            <a:r>
              <a:rPr lang="en-US" dirty="0"/>
              <a:t>What variability are you attempting to explain?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FD6F12DC-55B3-31F4-5DDC-6D298CAB6CD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0600" y="2339180"/>
            <a:ext cx="4191000" cy="2748197"/>
          </a:xfr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36E0D83-3BFE-85AB-F7EC-83DE9C19C3FE}"/>
              </a:ext>
            </a:extLst>
          </p:cNvPr>
          <p:cNvSpPr txBox="1"/>
          <p:nvPr/>
        </p:nvSpPr>
        <p:spPr>
          <a:xfrm>
            <a:off x="7839490" y="5118908"/>
            <a:ext cx="11521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Tenor.com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5DE7EA4-6A89-4564-C9A9-88097411D663}"/>
              </a:ext>
            </a:extLst>
          </p:cNvPr>
          <p:cNvSpPr txBox="1"/>
          <p:nvPr/>
        </p:nvSpPr>
        <p:spPr>
          <a:xfrm>
            <a:off x="3334321" y="5824253"/>
            <a:ext cx="374256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Speaking of Variability….</a:t>
            </a:r>
          </a:p>
        </p:txBody>
      </p:sp>
    </p:spTree>
    <p:extLst>
      <p:ext uri="{BB962C8B-B14F-4D97-AF65-F5344CB8AC3E}">
        <p14:creationId xmlns:p14="http://schemas.microsoft.com/office/powerpoint/2010/main" val="30631698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32" y="407773"/>
            <a:ext cx="8732042" cy="5821364"/>
          </a:xfrm>
        </p:spPr>
      </p:pic>
      <p:sp>
        <p:nvSpPr>
          <p:cNvPr id="5" name="TextBox 4"/>
          <p:cNvSpPr txBox="1"/>
          <p:nvPr/>
        </p:nvSpPr>
        <p:spPr>
          <a:xfrm>
            <a:off x="533400" y="381000"/>
            <a:ext cx="8001000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ISU “Tall Towers” </a:t>
            </a:r>
            <a:r>
              <a:rPr lang="en-US" sz="2800" b="1" dirty="0">
                <a:solidFill>
                  <a:schemeClr val="accent2"/>
                </a:solidFill>
              </a:rPr>
              <a:t>1 second interval </a:t>
            </a:r>
            <a:r>
              <a:rPr lang="en-US" sz="2800" dirty="0"/>
              <a:t>Wind Speed [</a:t>
            </a:r>
            <a:r>
              <a:rPr lang="en-US" sz="2800" dirty="0" err="1"/>
              <a:t>mps</a:t>
            </a:r>
            <a:r>
              <a:rPr lang="en-US" sz="2800" dirty="0"/>
              <a:t>]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276600" y="5105400"/>
            <a:ext cx="5455442" cy="762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304800" y="5486400"/>
            <a:ext cx="7924800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400" dirty="0"/>
              <a:t>Two sensors at same height, mounted at different directions on the tower. We also have 20 Hz data </a:t>
            </a:r>
            <a:r>
              <a:rPr lang="en-US" sz="2400" dirty="0">
                <a:sym typeface="Wingdings" panose="05000000000000000000" pitchFamily="2" charset="2"/>
              </a:rPr>
              <a:t></a:t>
            </a:r>
            <a:endParaRPr lang="en-US" sz="2400" dirty="0"/>
          </a:p>
        </p:txBody>
      </p:sp>
      <p:sp>
        <p:nvSpPr>
          <p:cNvPr id="9" name="TextBox 8"/>
          <p:cNvSpPr txBox="1"/>
          <p:nvPr/>
        </p:nvSpPr>
        <p:spPr>
          <a:xfrm>
            <a:off x="1905000" y="4191000"/>
            <a:ext cx="508389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This entire plot is just 1 minute of data!</a:t>
            </a:r>
          </a:p>
        </p:txBody>
      </p:sp>
      <p:sp>
        <p:nvSpPr>
          <p:cNvPr id="10" name="Left Arrow 9"/>
          <p:cNvSpPr/>
          <p:nvPr/>
        </p:nvSpPr>
        <p:spPr>
          <a:xfrm>
            <a:off x="762000" y="4341167"/>
            <a:ext cx="914400" cy="230833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Left Arrow 10"/>
          <p:cNvSpPr/>
          <p:nvPr/>
        </p:nvSpPr>
        <p:spPr>
          <a:xfrm rot="10800000">
            <a:off x="7086600" y="4341166"/>
            <a:ext cx="914400" cy="230833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99324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Precipitation Variability</a:t>
            </a:r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Iowa Flood Center experiment with tipping buckets 3 feet apart</a:t>
            </a:r>
          </a:p>
          <a:p>
            <a:r>
              <a:rPr lang="en-US" dirty="0"/>
              <a:t>Found some cases of noticeable differences between these two gauges</a:t>
            </a:r>
          </a:p>
          <a:p>
            <a:r>
              <a:rPr lang="en-US" dirty="0"/>
              <a:t>In general case, which gauge is right? </a:t>
            </a:r>
            <a:r>
              <a:rPr lang="en-US" dirty="0">
                <a:sym typeface="Wingdings" panose="05000000000000000000" pitchFamily="2" charset="2"/>
              </a:rPr>
              <a:t></a:t>
            </a:r>
            <a:endParaRPr lang="en-US" dirty="0"/>
          </a:p>
        </p:txBody>
      </p:sp>
      <p:pic>
        <p:nvPicPr>
          <p:cNvPr id="12" name="Content Placeholder 11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2348706"/>
            <a:ext cx="4038600" cy="3028950"/>
          </a:xfrm>
        </p:spPr>
      </p:pic>
      <p:sp>
        <p:nvSpPr>
          <p:cNvPr id="13" name="TextBox 12"/>
          <p:cNvSpPr txBox="1"/>
          <p:nvPr/>
        </p:nvSpPr>
        <p:spPr>
          <a:xfrm>
            <a:off x="2971800" y="5791113"/>
            <a:ext cx="59534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http://iowafloodcenter.org/notes-from-the-field-rain-gauges/</a:t>
            </a:r>
          </a:p>
        </p:txBody>
      </p:sp>
    </p:spTree>
    <p:extLst>
      <p:ext uri="{BB962C8B-B14F-4D97-AF65-F5344CB8AC3E}">
        <p14:creationId xmlns:p14="http://schemas.microsoft.com/office/powerpoint/2010/main" val="19309103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1708</TotalTime>
  <Words>874</Words>
  <Application>Microsoft Office PowerPoint</Application>
  <PresentationFormat>On-screen Show (4:3)</PresentationFormat>
  <Paragraphs>139</Paragraphs>
  <Slides>37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41" baseType="lpstr">
      <vt:lpstr>Arial</vt:lpstr>
      <vt:lpstr>Calibri</vt:lpstr>
      <vt:lpstr>Cambria Math</vt:lpstr>
      <vt:lpstr>Office Theme</vt:lpstr>
      <vt:lpstr>Mesonet Updates</vt:lpstr>
      <vt:lpstr>Who am I and Why am I here?</vt:lpstr>
      <vt:lpstr>What is going on here? https://mesonet.agron.iastate.edu</vt:lpstr>
      <vt:lpstr>Horrible Self Own. So I need to spend an hour with a Powerpoint to explain how to use a website in the year 2022?</vt:lpstr>
      <vt:lpstr>30,000 foot view of IEM</vt:lpstr>
      <vt:lpstr>Augh daryl! I just want to know how much it rained and if we are above or below average for GDDs.</vt:lpstr>
      <vt:lpstr>TELL ME RAINFALL AND GDDs!</vt:lpstr>
      <vt:lpstr>PowerPoint Presentation</vt:lpstr>
      <vt:lpstr>Precipitation Variability</vt:lpstr>
      <vt:lpstr>Temperature Variability</vt:lpstr>
      <vt:lpstr>PowerPoint Presentation</vt:lpstr>
      <vt:lpstr>PowerPoint Presentation</vt:lpstr>
      <vt:lpstr>Plugging my IEM Daily Feature</vt:lpstr>
      <vt:lpstr>PowerPoint Presentation</vt:lpstr>
      <vt:lpstr>Which network should I use?</vt:lpstr>
      <vt:lpstr>How do I find my closest station within a given IEM network?</vt:lpstr>
      <vt:lpstr>Some Weather Variables to Monitor</vt:lpstr>
      <vt:lpstr>What are Growing Degree Days (GDD)?</vt:lpstr>
      <vt:lpstr>PowerPoint Presentation</vt:lpstr>
      <vt:lpstr>PowerPoint Presentation</vt:lpstr>
      <vt:lpstr>PowerPoint Presentation</vt:lpstr>
      <vt:lpstr>PowerPoint Presentation</vt:lpstr>
      <vt:lpstr>Some Weather Variables to Monitor</vt:lpstr>
      <vt:lpstr>PowerPoint Presentation</vt:lpstr>
      <vt:lpstr>PowerPoint Presentation</vt:lpstr>
      <vt:lpstr>PowerPoint Presentation</vt:lpstr>
      <vt:lpstr>Some Weather Variables to Monitor</vt:lpstr>
      <vt:lpstr>PowerPoint Presentation</vt:lpstr>
      <vt:lpstr>PowerPoint Presentation</vt:lpstr>
      <vt:lpstr>PowerPoint Presentation</vt:lpstr>
      <vt:lpstr>Some Weather Variables to Monitor</vt:lpstr>
      <vt:lpstr>PowerPoint Presentation</vt:lpstr>
      <vt:lpstr>PowerPoint Presentation</vt:lpstr>
      <vt:lpstr>Some Weather Variables to Monitor</vt:lpstr>
      <vt:lpstr>PowerPoint Presentation</vt:lpstr>
      <vt:lpstr>February vs August Wind Rose</vt:lpstr>
      <vt:lpstr>OK, enough of my rambling…. Questions? https://mesonet.agron.iastate.edu “Info” Tab -&gt; Presentations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Daryl Herzmann</dc:creator>
  <cp:lastModifiedBy>Herzmann, Daryl E [AGRON]</cp:lastModifiedBy>
  <cp:revision>76</cp:revision>
  <dcterms:created xsi:type="dcterms:W3CDTF">2015-03-27T13:07:26Z</dcterms:created>
  <dcterms:modified xsi:type="dcterms:W3CDTF">2022-09-28T13:49:28Z</dcterms:modified>
</cp:coreProperties>
</file>