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278" r:id="rId4"/>
    <p:sldId id="322" r:id="rId5"/>
    <p:sldId id="323" r:id="rId6"/>
    <p:sldId id="325" r:id="rId7"/>
    <p:sldId id="327" r:id="rId8"/>
    <p:sldId id="326" r:id="rId9"/>
    <p:sldId id="329" r:id="rId10"/>
    <p:sldId id="333" r:id="rId11"/>
    <p:sldId id="335" r:id="rId12"/>
    <p:sldId id="337" r:id="rId13"/>
    <p:sldId id="339" r:id="rId14"/>
    <p:sldId id="340" r:id="rId15"/>
    <p:sldId id="336" r:id="rId16"/>
    <p:sldId id="328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70" r:id="rId25"/>
    <p:sldId id="352" r:id="rId26"/>
    <p:sldId id="258" r:id="rId27"/>
    <p:sldId id="300" r:id="rId28"/>
    <p:sldId id="257" r:id="rId29"/>
    <p:sldId id="301" r:id="rId30"/>
    <p:sldId id="264" r:id="rId31"/>
    <p:sldId id="282" r:id="rId32"/>
    <p:sldId id="265" r:id="rId33"/>
    <p:sldId id="266" r:id="rId34"/>
    <p:sldId id="304" r:id="rId35"/>
    <p:sldId id="331" r:id="rId36"/>
    <p:sldId id="332" r:id="rId37"/>
    <p:sldId id="338" r:id="rId38"/>
    <p:sldId id="354" r:id="rId39"/>
    <p:sldId id="267" r:id="rId40"/>
    <p:sldId id="272" r:id="rId41"/>
    <p:sldId id="273" r:id="rId42"/>
    <p:sldId id="274" r:id="rId43"/>
    <p:sldId id="280" r:id="rId44"/>
    <p:sldId id="350" r:id="rId45"/>
    <p:sldId id="351" r:id="rId46"/>
    <p:sldId id="275" r:id="rId47"/>
    <p:sldId id="277" r:id="rId48"/>
    <p:sldId id="356" r:id="rId49"/>
    <p:sldId id="344" r:id="rId50"/>
    <p:sldId id="345" r:id="rId51"/>
    <p:sldId id="346" r:id="rId52"/>
    <p:sldId id="347" r:id="rId53"/>
    <p:sldId id="271" r:id="rId54"/>
    <p:sldId id="315" r:id="rId55"/>
    <p:sldId id="342" r:id="rId56"/>
    <p:sldId id="341" r:id="rId57"/>
    <p:sldId id="316" r:id="rId58"/>
    <p:sldId id="317" r:id="rId59"/>
    <p:sldId id="318" r:id="rId60"/>
    <p:sldId id="348" r:id="rId61"/>
    <p:sldId id="349" r:id="rId62"/>
    <p:sldId id="353" r:id="rId63"/>
    <p:sldId id="355" r:id="rId64"/>
    <p:sldId id="357" r:id="rId65"/>
    <p:sldId id="319" r:id="rId66"/>
    <p:sldId id="2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67" d="100"/>
          <a:sy n="67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7.6908188939481911E-2</c:v>
                </c:pt>
                <c:pt idx="1">
                  <c:v>27.151137324409945</c:v>
                </c:pt>
                <c:pt idx="2">
                  <c:v>12.011938595687029</c:v>
                </c:pt>
                <c:pt idx="3">
                  <c:v>9.5152237468039793</c:v>
                </c:pt>
                <c:pt idx="4">
                  <c:v>8.5780643584023473</c:v>
                </c:pt>
                <c:pt idx="5">
                  <c:v>7.0322606932942175</c:v>
                </c:pt>
                <c:pt idx="6">
                  <c:v>5.9107253817396535</c:v>
                </c:pt>
                <c:pt idx="7">
                  <c:v>5.349957725962371</c:v>
                </c:pt>
                <c:pt idx="8">
                  <c:v>4.5452230337479245</c:v>
                </c:pt>
                <c:pt idx="9">
                  <c:v>4.1041469302936768</c:v>
                </c:pt>
                <c:pt idx="10">
                  <c:v>3.4099359268200757</c:v>
                </c:pt>
                <c:pt idx="11">
                  <c:v>2.8053662561501085</c:v>
                </c:pt>
                <c:pt idx="12">
                  <c:v>2.1325469343682832</c:v>
                </c:pt>
                <c:pt idx="13">
                  <c:v>1.7031853232690564</c:v>
                </c:pt>
                <c:pt idx="14">
                  <c:v>1.3741608858193524</c:v>
                </c:pt>
                <c:pt idx="15">
                  <c:v>1.2417361896321648</c:v>
                </c:pt>
                <c:pt idx="16">
                  <c:v>1.2891034848068128</c:v>
                </c:pt>
                <c:pt idx="17">
                  <c:v>1.7683790198535179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SVR/TOR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Size Reduction [%]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Total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4,748 UGC </a:t>
          </a:r>
        </a:p>
        <a:p>
          <a:r>
            <a:rPr lang="en-US" dirty="0" smtClean="0"/>
            <a:t>Blizzard Watches **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78.2%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12.6%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Wind Chill Warning</a:t>
          </a:r>
        </a:p>
        <a:p>
          <a:r>
            <a:rPr lang="en-US" dirty="0" smtClean="0"/>
            <a:t>10.0%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 smtClean="0"/>
            <a:t>Wind Chill Advisory</a:t>
          </a:r>
        </a:p>
        <a:p>
          <a:r>
            <a:rPr lang="en-US" dirty="0" smtClean="0"/>
            <a:t>5.1%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2.4%</a:t>
          </a:r>
          <a:endParaRPr lang="en-US" dirty="0"/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96,559UGC </a:t>
          </a:r>
        </a:p>
        <a:p>
          <a:r>
            <a:rPr lang="en-US" dirty="0" smtClean="0"/>
            <a:t>Winter Storm Watches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63.8%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Weather </a:t>
          </a:r>
          <a:r>
            <a:rPr lang="en-US" dirty="0" err="1" smtClean="0"/>
            <a:t>Advsiory</a:t>
          </a:r>
          <a:endParaRPr lang="en-US" dirty="0" smtClean="0"/>
        </a:p>
        <a:p>
          <a:r>
            <a:rPr lang="en-US" dirty="0" smtClean="0"/>
            <a:t>35.4%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5.9% (</a:t>
          </a:r>
          <a:r>
            <a:rPr lang="en-US" dirty="0" smtClean="0">
              <a:solidFill>
                <a:srgbClr val="FFFF00"/>
              </a:solidFill>
            </a:rPr>
            <a:t>5,671</a:t>
          </a:r>
          <a:r>
            <a:rPr lang="en-US" dirty="0" smtClean="0"/>
            <a:t>!!)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strike="sngStrike" dirty="0" smtClean="0"/>
            <a:t>Snow Advisory</a:t>
          </a:r>
        </a:p>
        <a:p>
          <a:r>
            <a:rPr lang="en-US" dirty="0" smtClean="0"/>
            <a:t>4.0%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3.3%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74,501 UGC </a:t>
          </a:r>
        </a:p>
        <a:p>
          <a:r>
            <a:rPr lang="en-US" dirty="0" smtClean="0"/>
            <a:t>Tornado Warnings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Tornado Watch</a:t>
          </a:r>
        </a:p>
        <a:p>
          <a:r>
            <a:rPr lang="en-US" dirty="0" smtClean="0"/>
            <a:t>67.5%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15.7%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16.8%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604,204 UGC</a:t>
          </a:r>
        </a:p>
        <a:p>
          <a:r>
            <a:rPr lang="en-US" dirty="0" smtClean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36.3%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21.5%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42.2%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4,748 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Watches **</a:t>
          </a:r>
          <a:endParaRPr lang="en-US" sz="15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78.2%</a:t>
          </a:r>
          <a:endParaRPr lang="en-US" sz="1500" kern="1200" dirty="0"/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12.6%</a:t>
          </a:r>
          <a:endParaRPr lang="en-US" sz="1500" kern="1200" dirty="0"/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10.0%</a:t>
          </a:r>
          <a:endParaRPr lang="en-US" sz="1500" kern="1200" dirty="0"/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5.1%</a:t>
          </a:r>
          <a:endParaRPr lang="en-US" sz="1500" kern="1200" dirty="0"/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2.4%</a:t>
          </a:r>
          <a:endParaRPr lang="en-US" sz="1500" kern="1200" dirty="0"/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96,559UGC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Watches</a:t>
          </a:r>
          <a:endParaRPr lang="en-US" sz="1500" kern="1200" dirty="0"/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63.8%</a:t>
          </a:r>
          <a:endParaRPr lang="en-US" sz="1500" kern="1200" dirty="0"/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Weather </a:t>
          </a:r>
          <a:r>
            <a:rPr lang="en-US" sz="1500" kern="1200" dirty="0" err="1" smtClean="0"/>
            <a:t>Advsiory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35.4%</a:t>
          </a:r>
          <a:endParaRPr lang="en-US" sz="1500" kern="1200" dirty="0"/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5.9% (</a:t>
          </a:r>
          <a:r>
            <a:rPr lang="en-US" sz="1500" kern="1200" dirty="0" smtClean="0">
              <a:solidFill>
                <a:srgbClr val="FFFF00"/>
              </a:solidFill>
            </a:rPr>
            <a:t>5,671</a:t>
          </a:r>
          <a:r>
            <a:rPr lang="en-US" sz="1500" kern="1200" dirty="0" smtClean="0"/>
            <a:t>!!)</a:t>
          </a:r>
          <a:endParaRPr lang="en-US" sz="1500" kern="1200" dirty="0"/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strike="sngStrike" kern="1200" dirty="0" smtClean="0"/>
            <a:t>Snow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4.0%</a:t>
          </a:r>
          <a:endParaRPr lang="en-US" sz="1500" kern="1200" dirty="0"/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3.3%</a:t>
          </a:r>
          <a:endParaRPr lang="en-US" sz="1500" kern="1200" dirty="0"/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74,501 UGC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Warnings</a:t>
          </a:r>
          <a:endParaRPr lang="en-US" sz="16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67.5%</a:t>
          </a:r>
          <a:endParaRPr lang="en-US" sz="1600" kern="1200" dirty="0"/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SVR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15.7%</a:t>
          </a:r>
          <a:endParaRPr lang="en-US" sz="1600" kern="1200" dirty="0"/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16.8%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604,204 UGC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36.3%</a:t>
          </a:r>
          <a:endParaRPr lang="en-US" sz="1900" kern="1200" dirty="0"/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Tornado Watch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21.5%</a:t>
          </a:r>
          <a:endParaRPr lang="en-US" sz="1900" kern="1200" dirty="0"/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42.2%</a:t>
          </a:r>
          <a:endParaRPr lang="en-US" sz="1900" kern="1200" dirty="0"/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Admiral Stockdale wondered why he was at the vice</a:t>
            </a:r>
            <a:r>
              <a:rPr lang="en-US" baseline="0" dirty="0" smtClean="0"/>
              <a:t> president debate, so some wonder why I am here giving this talk.  If the women do not find you handsome, they should at least find you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guy</a:t>
            </a:r>
            <a:r>
              <a:rPr lang="en-US" baseline="0" dirty="0" smtClean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win awards, so I can complain about the people</a:t>
            </a:r>
            <a:r>
              <a:rPr lang="en-US" baseline="0" dirty="0" smtClean="0"/>
              <a:t> that give me awards.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show upcoming, buckle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fifty minutes of your life will consist</a:t>
            </a:r>
            <a:r>
              <a:rPr lang="en-US" baseline="0" dirty="0" smtClean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4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5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4.xml"/><Relationship Id="rId7" Type="http://schemas.openxmlformats.org/officeDocument/2006/relationships/image" Target="../media/image1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2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1.png"/><Relationship Id="rId5" Type="http://schemas.openxmlformats.org/officeDocument/2006/relationships/tags" Target="../tags/tag143.xml"/><Relationship Id="rId10" Type="http://schemas.openxmlformats.org/officeDocument/2006/relationships/image" Target="../media/image20.png"/><Relationship Id="rId4" Type="http://schemas.openxmlformats.org/officeDocument/2006/relationships/tags" Target="../tags/tag142.xml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5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IEM Dog and Pony Show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6"/>
          </a:xfrm>
        </p:spPr>
      </p:pic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0656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04750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Watches before a Warning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standard “Storm based” Warnings ranting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and why am I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2363"/>
            <a:ext cx="4038600" cy="286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2001 Meteor BS degree</a:t>
            </a:r>
          </a:p>
          <a:p>
            <a:r>
              <a:rPr lang="en-US" dirty="0" smtClean="0"/>
              <a:t>Work for Iowa State University</a:t>
            </a:r>
          </a:p>
          <a:p>
            <a:r>
              <a:rPr lang="en-US" strike="sngStrike" dirty="0" smtClean="0"/>
              <a:t>Contractor with NWS</a:t>
            </a:r>
          </a:p>
          <a:p>
            <a:r>
              <a:rPr lang="en-US" dirty="0" smtClean="0"/>
              <a:t>Co-Creator of </a:t>
            </a:r>
            <a:r>
              <a:rPr lang="en-US" dirty="0" err="1" smtClean="0"/>
              <a:t>NWSChat</a:t>
            </a:r>
            <a:endParaRPr lang="en-US" dirty="0" smtClean="0"/>
          </a:p>
          <a:p>
            <a:r>
              <a:rPr lang="en-US" dirty="0" smtClean="0"/>
              <a:t>I like free food </a:t>
            </a:r>
            <a:r>
              <a:rPr lang="en-US" sz="2000" dirty="0" smtClean="0"/>
              <a:t>(note: remove this before talk if no free food is present)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Darn it </a:t>
            </a:r>
            <a:r>
              <a:rPr lang="en-US" dirty="0" err="1" smtClean="0"/>
              <a:t>daryl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came here for stats (or free food), </a:t>
            </a:r>
            <a:br>
              <a:rPr lang="en-US" dirty="0" smtClean="0"/>
            </a:br>
            <a:r>
              <a:rPr lang="en-US" dirty="0" smtClean="0"/>
              <a:t>not altruistic hyperbole.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County</a:t>
            </a:r>
            <a:r>
              <a:rPr lang="en-US" dirty="0" smtClean="0"/>
              <a:t> SVR/TOR Warnings</a:t>
            </a:r>
            <a:endParaRPr lang="en-US" dirty="0"/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969024" y="2093825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NEXRAD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Based Warnings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SBW</a:t>
            </a:r>
            <a:r>
              <a:rPr lang="en-US" dirty="0" smtClean="0"/>
              <a:t> SVR/TOR Warnings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371600" y="12192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http://www.nws.noaa.gov/sbwarnings/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actually changed?</a:t>
            </a:r>
            <a:br>
              <a:rPr lang="en-US" dirty="0" smtClean="0"/>
            </a:br>
            <a:r>
              <a:rPr lang="en-US" dirty="0" smtClean="0"/>
              <a:t>NWS: Ignore the red, use the yellow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you and your </a:t>
            </a:r>
            <a:br>
              <a:rPr lang="en-US" dirty="0" smtClean="0"/>
            </a:br>
            <a:r>
              <a:rPr lang="en-US" dirty="0" smtClean="0"/>
              <a:t>1% type academic friends always</a:t>
            </a:r>
            <a:br>
              <a:rPr lang="en-US" dirty="0" smtClean="0"/>
            </a:br>
            <a:r>
              <a:rPr lang="en-US" dirty="0" smtClean="0"/>
              <a:t>focused on the outliers….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another altruism: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If less than 50% of warnings are “storm based”, can the program still keep its name?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something you don’t like?  </a:t>
            </a:r>
            <a:br>
              <a:rPr lang="en-US" dirty="0" smtClean="0"/>
            </a:br>
            <a:r>
              <a:rPr lang="en-US" dirty="0" smtClean="0"/>
              <a:t>Yell at me!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that is Fort Worth,</a:t>
            </a:r>
            <a:br>
              <a:rPr lang="en-US" dirty="0" smtClean="0"/>
            </a:br>
            <a:r>
              <a:rPr lang="en-US" sz="4000" dirty="0" smtClean="0"/>
              <a:t>we are </a:t>
            </a:r>
            <a:r>
              <a:rPr lang="en-US" sz="4000" dirty="0" err="1" smtClean="0"/>
              <a:t>fricken</a:t>
            </a:r>
            <a:r>
              <a:rPr lang="en-US" sz="4000" dirty="0" smtClean="0"/>
              <a:t> Topeka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23 May 2016: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6429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57.3%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9.5%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Diplomatic Immunity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2012 NOAA Team Member of the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5700"/>
            <a:ext cx="4040188" cy="34296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2007 NOAA Environmental Hero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09044"/>
            <a:ext cx="3505200" cy="3352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6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 Based Warning size reduction by number of counties in warning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Based Warning # of Counties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0.7% of total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for the number of polygon vertices within 2km of a political border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77%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Thought Experiment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and increase to 30 km to the right </a:t>
            </a:r>
          </a:p>
          <a:p>
            <a:r>
              <a:rPr lang="en-US" sz="2000" b="1" dirty="0" smtClean="0"/>
              <a:t>Which will #win ?</a:t>
            </a:r>
            <a:endParaRPr lang="en-US" sz="2000" b="1" dirty="0"/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Dog and Pony Show?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Wikipedia - "Dog </a:t>
            </a:r>
            <a:r>
              <a:rPr lang="en-US" dirty="0"/>
              <a:t>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TOP’s TORs 2008-2017</a:t>
            </a:r>
            <a:br>
              <a:rPr lang="en-US" dirty="0" smtClean="0"/>
            </a:br>
            <a:r>
              <a:rPr lang="en-US" sz="4000" i="1" dirty="0" smtClean="0"/>
              <a:t>(based on LSR data)</a:t>
            </a:r>
            <a:endParaRPr lang="en-US" sz="40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1159073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BUREAU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 (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(15km)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r>
                        <a:rPr lang="en-US" baseline="0" dirty="0" smtClean="0"/>
                        <a:t> County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 (51%</a:t>
                      </a:r>
                      <a:r>
                        <a:rPr lang="en-US" baseline="0" dirty="0" smtClean="0"/>
                        <a:t> non CWA)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 (24% non CWA)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Compute  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the weather </a:t>
            </a:r>
          </a:p>
          <a:p>
            <a:r>
              <a:rPr lang="en-US" dirty="0" smtClean="0"/>
              <a:t>bureau #win?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Chapter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 25%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 smtClean="0"/>
              <a:t>SBWs have cut the size of warnings by over 60%, but the number of county based warnings has increased.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Archives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206"/>
            <a:ext cx="8534400" cy="6818244"/>
          </a:xfrm>
        </p:spPr>
      </p:pic>
      <p:sp>
        <p:nvSpPr>
          <p:cNvPr id="7" name="Rounded Rectangle 6"/>
          <p:cNvSpPr/>
          <p:nvPr/>
        </p:nvSpPr>
        <p:spPr>
          <a:xfrm>
            <a:off x="2438400" y="1828800"/>
            <a:ext cx="2057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 Reports by WFO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2283"/>
            <a:ext cx="4038600" cy="30817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processing of SHEF data</a:t>
            </a:r>
          </a:p>
          <a:p>
            <a:r>
              <a:rPr lang="en-US" dirty="0" smtClean="0"/>
              <a:t>Sortable columns</a:t>
            </a:r>
          </a:p>
          <a:p>
            <a:r>
              <a:rPr lang="en-US" dirty="0" smtClean="0"/>
              <a:t>SWE reports are included</a:t>
            </a:r>
          </a:p>
          <a:p>
            <a:r>
              <a:rPr lang="en-US" dirty="0" smtClean="0"/>
              <a:t>Snow/</a:t>
            </a:r>
            <a:r>
              <a:rPr lang="en-US" dirty="0" err="1" smtClean="0"/>
              <a:t>Precip</a:t>
            </a:r>
            <a:r>
              <a:rPr lang="en-US" dirty="0" smtClean="0"/>
              <a:t> ratio is computed for QC help</a:t>
            </a:r>
          </a:p>
          <a:p>
            <a:r>
              <a:rPr lang="en-US" dirty="0" smtClean="0"/>
              <a:t>Click on NWSLI to get all reports for the year</a:t>
            </a:r>
          </a:p>
          <a:p>
            <a:r>
              <a:rPr lang="en-US" dirty="0" smtClean="0"/>
              <a:t>(Discuss DCP vs COOP)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Cow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SBW Verification based on </a:t>
            </a:r>
            <a:r>
              <a:rPr lang="en-US" dirty="0" smtClean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 smtClean="0"/>
              <a:t>Provides geometry stats on polygon</a:t>
            </a:r>
          </a:p>
          <a:p>
            <a:r>
              <a:rPr lang="en-US" dirty="0" smtClean="0"/>
              <a:t>Handy way to review event data</a:t>
            </a:r>
          </a:p>
          <a:p>
            <a:r>
              <a:rPr lang="en-US" dirty="0" smtClean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Raccoon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OAX’s Dan </a:t>
            </a:r>
            <a:r>
              <a:rPr lang="en-US" dirty="0" err="1" smtClean="0"/>
              <a:t>Nietfeld</a:t>
            </a:r>
            <a:r>
              <a:rPr lang="en-US" dirty="0"/>
              <a:t> </a:t>
            </a:r>
            <a:r>
              <a:rPr lang="en-US" dirty="0" smtClean="0"/>
              <a:t>gave me the idea</a:t>
            </a:r>
          </a:p>
          <a:p>
            <a:r>
              <a:rPr lang="en-US" dirty="0" smtClean="0"/>
              <a:t>Create simple and quick </a:t>
            </a:r>
            <a:r>
              <a:rPr lang="en-US" dirty="0" err="1" smtClean="0"/>
              <a:t>Powerpoints</a:t>
            </a:r>
            <a:r>
              <a:rPr lang="en-US" dirty="0" smtClean="0"/>
              <a:t> of SVR,TOR warning events</a:t>
            </a:r>
          </a:p>
          <a:p>
            <a:r>
              <a:rPr lang="en-US" dirty="0" smtClean="0"/>
              <a:t>Intended use:</a:t>
            </a:r>
          </a:p>
          <a:p>
            <a:pPr lvl="1"/>
            <a:r>
              <a:rPr lang="en-US" dirty="0" smtClean="0"/>
              <a:t>Internal Office review of events</a:t>
            </a:r>
          </a:p>
          <a:p>
            <a:pPr lvl="1"/>
            <a:r>
              <a:rPr lang="en-US" dirty="0" smtClean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Archives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1km composite every 5 minutes back to 1995</a:t>
            </a:r>
          </a:p>
          <a:p>
            <a:r>
              <a:rPr lang="en-US" dirty="0" smtClean="0"/>
              <a:t>Single site imagery since 1 Jan 2012</a:t>
            </a:r>
          </a:p>
          <a:p>
            <a:r>
              <a:rPr lang="en-US" dirty="0" smtClean="0"/>
              <a:t>Iowa NEXRADs are backfilled.</a:t>
            </a:r>
          </a:p>
          <a:p>
            <a:r>
              <a:rPr lang="en-US" dirty="0" smtClean="0"/>
              <a:t>TWX is </a:t>
            </a:r>
            <a:r>
              <a:rPr lang="en-US" dirty="0" smtClean="0"/>
              <a:t>backfilled to 1994</a:t>
            </a:r>
            <a:r>
              <a:rPr lang="en-US" dirty="0" smtClean="0"/>
              <a:t>!</a:t>
            </a:r>
          </a:p>
          <a:p>
            <a:r>
              <a:rPr lang="en-US" dirty="0" smtClean="0"/>
              <a:t>GIS Ready!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shall we discuss?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Watches into Warnings</a:t>
            </a:r>
          </a:p>
          <a:p>
            <a:r>
              <a:rPr lang="en-US" dirty="0" smtClean="0"/>
              <a:t>My </a:t>
            </a:r>
            <a:r>
              <a:rPr lang="en-US" dirty="0"/>
              <a:t>standard ranting about storm based warnings </a:t>
            </a:r>
            <a:endParaRPr lang="en-US" dirty="0" smtClean="0"/>
          </a:p>
          <a:p>
            <a:r>
              <a:rPr lang="en-US" dirty="0" smtClean="0"/>
              <a:t>IEM archives and web tools that may help you out</a:t>
            </a:r>
          </a:p>
          <a:p>
            <a:pPr lvl="1"/>
            <a:r>
              <a:rPr lang="en-US" dirty="0" smtClean="0"/>
              <a:t>IEM Cow</a:t>
            </a:r>
          </a:p>
          <a:p>
            <a:pPr lvl="1"/>
            <a:r>
              <a:rPr lang="en-US" dirty="0" smtClean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VTEC Browser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" y="1851197"/>
            <a:ext cx="7715214" cy="4150633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Storm Attribute Archive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1219200"/>
            <a:ext cx="7162795" cy="55710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Comparison, Here’s Miami KAMX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Autoplot</a:t>
            </a:r>
            <a:r>
              <a:rPr lang="en-US" dirty="0" smtClean="0"/>
              <a:t>” application</a:t>
            </a:r>
            <a:br>
              <a:rPr lang="en-US" dirty="0" smtClean="0"/>
            </a:br>
            <a:r>
              <a:rPr lang="en-US" dirty="0" smtClean="0"/>
              <a:t>~200 Plot Types</a:t>
            </a:r>
            <a:br>
              <a:rPr lang="en-US" dirty="0" smtClean="0"/>
            </a:br>
            <a:r>
              <a:rPr lang="en-US" dirty="0" smtClean="0"/>
              <a:t>Almost all work for Nebraska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48707"/>
            <a:ext cx="4038598" cy="302894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48707"/>
            <a:ext cx="4038598" cy="30289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97309" cy="6072981"/>
          </a:xfrm>
        </p:spPr>
      </p:pic>
      <p:sp>
        <p:nvSpPr>
          <p:cNvPr id="8" name="TextBox 7"/>
          <p:cNvSpPr txBox="1"/>
          <p:nvPr/>
        </p:nvSpPr>
        <p:spPr>
          <a:xfrm>
            <a:off x="4114800" y="6292057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Autoplot</a:t>
            </a:r>
            <a:r>
              <a:rPr lang="en-US" sz="2800" dirty="0" smtClean="0"/>
              <a:t> #90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Archives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 to quickly view text products by center by date or range of dates (back to 2001, working on going back to 1996)</a:t>
            </a:r>
          </a:p>
          <a:p>
            <a:r>
              <a:rPr lang="en-US" dirty="0" smtClean="0"/>
              <a:t>Processed SHEF archive back to 2010</a:t>
            </a:r>
          </a:p>
          <a:p>
            <a:r>
              <a:rPr lang="en-US" dirty="0" err="1" smtClean="0"/>
              <a:t>Shapefile</a:t>
            </a:r>
            <a:r>
              <a:rPr lang="en-US" dirty="0" smtClean="0"/>
              <a:t> download of VTEC warnings and Local Storm Reports</a:t>
            </a:r>
          </a:p>
          <a:p>
            <a:r>
              <a:rPr lang="en-US" dirty="0" smtClean="0"/>
              <a:t>Nearly complete archive of ASOS/AWOS processed data and raw METARs, now including MADIS HFMETAR </a:t>
            </a:r>
          </a:p>
          <a:p>
            <a:r>
              <a:rPr lang="en-US" dirty="0" smtClean="0"/>
              <a:t>Downloadable (atomic data) MOS archive since 2007</a:t>
            </a:r>
          </a:p>
          <a:p>
            <a:r>
              <a:rPr lang="en-US" dirty="0" smtClean="0"/>
              <a:t>Search VTEC Archive / SPC Outlooks by Zone or by Point</a:t>
            </a:r>
          </a:p>
          <a:p>
            <a:r>
              <a:rPr lang="en-US" dirty="0" smtClean="0"/>
              <a:t>Archived NWS WWA Map since 9 Apr 2013</a:t>
            </a:r>
          </a:p>
          <a:p>
            <a:r>
              <a:rPr lang="en-US" dirty="0" smtClean="0"/>
              <a:t>View METAR reports within NPW-type products</a:t>
            </a:r>
          </a:p>
          <a:p>
            <a:r>
              <a:rPr lang="en-US" dirty="0" smtClean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Hopefully </a:t>
            </a:r>
            <a:r>
              <a:rPr lang="en-US" sz="3600" strike="sngStrike" dirty="0" smtClean="0">
                <a:solidFill>
                  <a:srgbClr val="FFFF00"/>
                </a:solidFill>
              </a:rPr>
              <a:t>NCDC</a:t>
            </a:r>
            <a:r>
              <a:rPr lang="en-US" sz="3600" dirty="0" smtClean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of (my misery / business) someday</a:t>
            </a:r>
            <a:r>
              <a:rPr lang="en-US" sz="3600" dirty="0">
                <a:solidFill>
                  <a:srgbClr val="FFFF00"/>
                </a:solidFill>
              </a:rPr>
              <a:t>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my maps is not to show </a:t>
            </a:r>
            <a:r>
              <a:rPr lang="en-US" sz="4000" dirty="0" smtClean="0"/>
              <a:t>good/bad offices, but show local gradients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00"/>
            <a:ext cx="6827305" cy="5120479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Watches </a:t>
            </a:r>
            <a:r>
              <a:rPr lang="en-US" dirty="0"/>
              <a:t>&amp;</a:t>
            </a:r>
            <a:r>
              <a:rPr lang="en-US" dirty="0" smtClean="0"/>
              <a:t> Warnings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1571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28036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0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Conversion of Watches into Warnings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25233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Blizzard Watch discontinued for 2017-2018 winter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VHh4zIzEyomCGSkhLBU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1600</Words>
  <Application>Microsoft Office PowerPoint</Application>
  <PresentationFormat>On-screen Show (4:3)</PresentationFormat>
  <Paragraphs>310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Black</vt:lpstr>
      <vt:lpstr>Calibri</vt:lpstr>
      <vt:lpstr>Miriam Fixed</vt:lpstr>
      <vt:lpstr>Times New Roman</vt:lpstr>
      <vt:lpstr>Office Theme</vt:lpstr>
      <vt:lpstr>IEM Dog and Pony Show</vt:lpstr>
      <vt:lpstr>Who am I and why am I here?</vt:lpstr>
      <vt:lpstr>See something you don’t like?   Yell at me!</vt:lpstr>
      <vt:lpstr>Diplomatic Immunity </vt:lpstr>
      <vt:lpstr>What’s a Dog and Pony Show?</vt:lpstr>
      <vt:lpstr>What shall we discuss?</vt:lpstr>
      <vt:lpstr>Purpose of my maps is not to show good/bad offices, but show local gradients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Topeka</vt:lpstr>
      <vt:lpstr>PowerPoint Presentation</vt:lpstr>
      <vt:lpstr>PowerPoint Presentation</vt:lpstr>
      <vt:lpstr>PowerPoint Presentation</vt:lpstr>
      <vt:lpstr>PowerPoint Presentation</vt:lpstr>
      <vt:lpstr>1 Oct 2007 – 23 May 2016: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TOP’s TORs 2008-2017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Fun Comparison, Here’s Miami KAMX</vt:lpstr>
      <vt:lpstr>“Autoplot” application ~200 Plot Types Almost all work for Nebraska Data</vt:lpstr>
      <vt:lpstr>PowerPoint Presentation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268</cp:revision>
  <dcterms:created xsi:type="dcterms:W3CDTF">2011-03-15T14:09:51Z</dcterms:created>
  <dcterms:modified xsi:type="dcterms:W3CDTF">2018-09-07T14:54:44Z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